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6" r:id="rId96"/>
    <p:sldId id="357" r:id="rId97"/>
    <p:sldId id="355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7" r:id="rId107"/>
    <p:sldId id="366" r:id="rId108"/>
    <p:sldId id="368" r:id="rId109"/>
    <p:sldId id="369" r:id="rId110"/>
    <p:sldId id="370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403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9" r:id="rId138"/>
    <p:sldId id="398" r:id="rId139"/>
    <p:sldId id="400" r:id="rId140"/>
    <p:sldId id="401" r:id="rId141"/>
    <p:sldId id="402" r:id="rId142"/>
    <p:sldId id="269" r:id="rId143"/>
    <p:sldId id="270" r:id="rId144"/>
    <p:sldId id="271" r:id="rId145"/>
    <p:sldId id="272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3" r:id="rId155"/>
    <p:sldId id="412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19.01.2026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439E5-6600-57B7-DEE1-7B03E7FC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505"/>
            <a:ext cx="4991533" cy="5715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E8ADD-D974-8366-FFC5-C1B3BB6C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16" y="0"/>
            <a:ext cx="6687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Birinci yazılışda (</a:t>
            </a:r>
            <a:r>
              <a:rPr lang="en-US" sz="1200" b="1">
                <a:solidFill>
                  <a:srgbClr val="FF0000"/>
                </a:solidFill>
              </a:rPr>
              <a:t>response()-&gt;json(...)</a:t>
            </a:r>
            <a:r>
              <a:rPr lang="en-US" sz="1200"/>
              <a:t>) </a:t>
            </a:r>
            <a:r>
              <a:rPr lang="az-Latn-AZ" sz="1200"/>
              <a:t>biz</a:t>
            </a:r>
            <a:r>
              <a:rPr lang="en-US" sz="1200"/>
              <a:t> Resource-u manual JSON-a çeviri</a:t>
            </a:r>
            <a:r>
              <a:rPr lang="az-Latn-AZ" sz="1200"/>
              <a:t>rik</a:t>
            </a:r>
            <a:r>
              <a:rPr lang="en-US" sz="1200"/>
              <a:t>, buna görə data wrapper olmur.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İkinci yazılışda</a:t>
            </a:r>
            <a:r>
              <a:rPr lang="az-Latn-AZ" sz="1200"/>
              <a:t> </a:t>
            </a:r>
            <a:r>
              <a:rPr lang="en-US" sz="1200"/>
              <a:t>isə (</a:t>
            </a:r>
            <a:r>
              <a:rPr lang="en-US" sz="1200" b="1">
                <a:solidFill>
                  <a:srgbClr val="FF0000"/>
                </a:solidFill>
              </a:rPr>
              <a:t>return new PostResource($post)</a:t>
            </a:r>
            <a:r>
              <a:rPr lang="en-US" sz="1200"/>
              <a:t>)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en-US" sz="1200" i="1"/>
              <a:t>Laravel Resource response </a:t>
            </a:r>
            <a:r>
              <a:rPr lang="en-US" sz="1200"/>
              <a:t>mexanizmini avtomatik işə salır və nəticəni standart olaraq data wrapper ilə qaytarır.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İkinci </a:t>
            </a:r>
            <a:r>
              <a:rPr lang="az-Latn-AZ" sz="1200"/>
              <a:t>yazılışdakı kimi r</a:t>
            </a:r>
            <a:r>
              <a:rPr lang="en-US" sz="1200"/>
              <a:t>esource-u birbaşa qaytarmaq </a:t>
            </a:r>
            <a:r>
              <a:rPr lang="en-US" sz="1200" b="1"/>
              <a:t>HTTP content negotiation</a:t>
            </a:r>
            <a:r>
              <a:rPr lang="en-US" sz="1200"/>
              <a:t>, </a:t>
            </a:r>
            <a:r>
              <a:rPr lang="en-US" sz="1200" b="1"/>
              <a:t>status code </a:t>
            </a:r>
            <a:r>
              <a:rPr lang="en-US" sz="1200"/>
              <a:t>və </a:t>
            </a:r>
            <a:r>
              <a:rPr lang="en-US" sz="1200" b="1"/>
              <a:t>future extensibility </a:t>
            </a:r>
            <a:r>
              <a:rPr lang="en-US" sz="1200"/>
              <a:t>baxımından daha düzgündür.</a:t>
            </a:r>
            <a:r>
              <a:rPr lang="az-Latn-AZ" sz="1200"/>
              <a:t> Bu terminlər haqqında növbəti slaydda.</a:t>
            </a:r>
          </a:p>
          <a:p>
            <a:endParaRPr lang="en-US" sz="1200"/>
          </a:p>
          <a:p>
            <a:r>
              <a:rPr lang="en-US" sz="1200"/>
              <a:t>İkinci üsul Laravel-in tövsiyə etdiyi (best practice) və daha professional yanaşmadır.</a:t>
            </a:r>
            <a:endParaRPr lang="az-Latn-AZ" sz="1200"/>
          </a:p>
          <a:p>
            <a:endParaRPr lang="en-US" sz="1200"/>
          </a:p>
          <a:p>
            <a:r>
              <a:rPr lang="en-US" sz="1200"/>
              <a:t>Birinci üsul yalnız xüsusi JSON strukturu tələb olunduqda məqsədəuyğundur.</a:t>
            </a:r>
            <a:endParaRPr lang="ru-RU" sz="1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D33AFA-672D-54B9-3964-43C60274FA0A}"/>
              </a:ext>
            </a:extLst>
          </p:cNvPr>
          <p:cNvGrpSpPr/>
          <p:nvPr/>
        </p:nvGrpSpPr>
        <p:grpSpPr>
          <a:xfrm>
            <a:off x="0" y="2093855"/>
            <a:ext cx="6916696" cy="4764144"/>
            <a:chOff x="0" y="2093855"/>
            <a:chExt cx="6916696" cy="47641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3E6250-D86C-F01A-E4A1-C370400A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93855"/>
              <a:ext cx="6916696" cy="15164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78DEB0-97AC-9EF4-F175-DE450C3E6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005938"/>
              <a:ext cx="6916696" cy="285206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0913751E-06E5-E470-F0F9-49BF843C6743}"/>
                </a:ext>
              </a:extLst>
            </p:cNvPr>
            <p:cNvSpPr/>
            <p:nvPr/>
          </p:nvSpPr>
          <p:spPr>
            <a:xfrm>
              <a:off x="320040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51DB-B770-BA92-51AB-7A167104A244}"/>
              </a:ext>
            </a:extLst>
          </p:cNvPr>
          <p:cNvGrpSpPr/>
          <p:nvPr/>
        </p:nvGrpSpPr>
        <p:grpSpPr>
          <a:xfrm>
            <a:off x="7074108" y="2093854"/>
            <a:ext cx="5117892" cy="4764146"/>
            <a:chOff x="7074108" y="2093854"/>
            <a:chExt cx="5117892" cy="47641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8D903C-D7C8-F231-E390-AC40DCC7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4108" y="2093854"/>
              <a:ext cx="5117892" cy="15164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9F6098-7FF9-7B59-0AEC-083E692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4108" y="4005939"/>
              <a:ext cx="5117892" cy="2852061"/>
            </a:xfrm>
            <a:prstGeom prst="rect">
              <a:avLst/>
            </a:prstGeom>
          </p:spPr>
        </p:pic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3697DFA6-8DCB-12A2-5508-97743B9DE414}"/>
                </a:ext>
              </a:extLst>
            </p:cNvPr>
            <p:cNvSpPr/>
            <p:nvPr/>
          </p:nvSpPr>
          <p:spPr>
            <a:xfrm>
              <a:off x="9794240" y="3718560"/>
              <a:ext cx="182880" cy="172720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terminləri sadə dildə izah edim:</a:t>
            </a:r>
          </a:p>
          <a:p>
            <a:endParaRPr lang="en-US"/>
          </a:p>
          <a:p>
            <a:r>
              <a:rPr lang="en-US" b="1"/>
              <a:t>HTTP content negotiation </a:t>
            </a:r>
            <a:r>
              <a:rPr lang="en-US"/>
              <a:t>→ Laravel özü qərar verir ki, cavab JSON, JSON:API və ya başqa formatda olsun (Accept header-ə görə).</a:t>
            </a:r>
          </a:p>
          <a:p>
            <a:endParaRPr lang="en-US"/>
          </a:p>
          <a:p>
            <a:r>
              <a:rPr lang="en-US" b="1"/>
              <a:t>Status code </a:t>
            </a:r>
            <a:r>
              <a:rPr lang="en-US"/>
              <a:t>→ Resource birbaşa qaytarılanda Laravel status kodlarını (200, 201, 404) daha düzgün idarə edir, sonradan rahat dəyişmək olur.</a:t>
            </a:r>
          </a:p>
          <a:p>
            <a:endParaRPr lang="en-US"/>
          </a:p>
          <a:p>
            <a:r>
              <a:rPr lang="en-US" b="1"/>
              <a:t>Future extensibility </a:t>
            </a:r>
            <a:r>
              <a:rPr lang="en-US"/>
              <a:t>→ Gələcəkdə </a:t>
            </a:r>
            <a:r>
              <a:rPr lang="en-US" b="1"/>
              <a:t>with(), additional(), meta, links </a:t>
            </a:r>
            <a:r>
              <a:rPr lang="en-US"/>
              <a:t>kimi əlavə məlumatlar əlavə etmək çox asan olur.</a:t>
            </a:r>
          </a:p>
          <a:p>
            <a:endParaRPr lang="az-Latn-AZ"/>
          </a:p>
          <a:p>
            <a:endParaRPr lang="az-Latn-AZ"/>
          </a:p>
          <a:p>
            <a:endParaRPr lang="en-US"/>
          </a:p>
          <a:p>
            <a:r>
              <a:rPr lang="en-US" b="1"/>
              <a:t>Qısası</a:t>
            </a:r>
            <a:r>
              <a:rPr lang="en-US"/>
              <a:t>:</a:t>
            </a:r>
            <a:r>
              <a:rPr lang="az-Latn-AZ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new PostResource($post) </a:t>
            </a:r>
            <a:r>
              <a:rPr lang="en-US"/>
              <a:t>→ Laravel-in native, genişlənə bilən və professional API yolu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response()-&gt;json(...) </a:t>
            </a:r>
            <a:r>
              <a:rPr lang="en-US"/>
              <a:t>→ manual, sadə və məhdud yanaşma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ikinci yazılışda olduğu kimi yazmaq ancaq </a:t>
            </a:r>
            <a:r>
              <a:rPr lang="az-Latn-AZ" sz="1600" b="1"/>
              <a:t>data wrapper</a:t>
            </a:r>
            <a:r>
              <a:rPr lang="az-Latn-AZ" sz="1600"/>
              <a:t>-ini deaktiv etmək istəyirsinizsə onda `</a:t>
            </a:r>
            <a:r>
              <a:rPr lang="az-Latn-AZ" sz="1600" b="1"/>
              <a:t>PostResource</a:t>
            </a:r>
            <a:r>
              <a:rPr lang="az-Latn-AZ" sz="1600"/>
              <a:t>` içində </a:t>
            </a:r>
            <a:r>
              <a:rPr lang="en-US" sz="1600" b="1"/>
              <a:t>$wrap </a:t>
            </a:r>
            <a:r>
              <a:rPr lang="az-Latn-AZ" sz="1600"/>
              <a:t>dəyişkəni yaradaraq ona </a:t>
            </a:r>
            <a:r>
              <a:rPr lang="az-Latn-AZ" sz="1600" b="1"/>
              <a:t>null</a:t>
            </a:r>
            <a:r>
              <a:rPr lang="az-Latn-AZ" sz="1600"/>
              <a:t> dəyərini verməlisiniz.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public static $wrap = null; </a:t>
            </a:r>
            <a:r>
              <a:rPr lang="en-US" sz="1600"/>
              <a:t>Resource response-da avtomatik gələn </a:t>
            </a:r>
            <a:r>
              <a:rPr lang="en-US" sz="1600" b="1"/>
              <a:t>data wrapper</a:t>
            </a:r>
            <a:r>
              <a:rPr lang="en-US" sz="1600"/>
              <a:t>-ini </a:t>
            </a:r>
            <a:r>
              <a:rPr lang="en-US" sz="1600" i="1"/>
              <a:t>deaktiv</a:t>
            </a:r>
            <a:r>
              <a:rPr lang="en-US" sz="1600"/>
              <a:t> edir. Yəni </a:t>
            </a:r>
            <a:r>
              <a:rPr lang="en-US" sz="1600" b="1">
                <a:solidFill>
                  <a:srgbClr val="FF0000"/>
                </a:solidFill>
              </a:rPr>
              <a:t>new PostResource($post) </a:t>
            </a:r>
            <a:r>
              <a:rPr lang="en-US" sz="1600"/>
              <a:t>qaytarıldıqda JSON birbaşa obyekt kimi gəlir, data açarı olmur.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26BA0-6B10-1C09-DE9F-7E5E58B77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627"/>
            <a:ext cx="8715375" cy="5040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1E3215-300B-E706-2235-F96EEC08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31" y="3326078"/>
            <a:ext cx="2644369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edilməsi sadəcə bir resource (</a:t>
            </a:r>
            <a:r>
              <a:rPr lang="az-Latn-AZ" sz="1800" b="1"/>
              <a:t>PostResource</a:t>
            </a:r>
            <a:r>
              <a:rPr lang="az-Latn-AZ" sz="1800"/>
              <a:t>) üçündür. </a:t>
            </a:r>
          </a:p>
          <a:p>
            <a:endParaRPr lang="az-Latn-AZ"/>
          </a:p>
          <a:p>
            <a:r>
              <a:rPr lang="az-Latn-AZ" b="1">
                <a:solidFill>
                  <a:srgbClr val="0070C0"/>
                </a:solidFill>
              </a:rPr>
              <a:t>Global</a:t>
            </a:r>
            <a:r>
              <a:rPr lang="az-Latn-AZ"/>
              <a:t> şəkildə bütün resource –lar üçün </a:t>
            </a:r>
            <a:r>
              <a:rPr lang="en-US" sz="1800" b="1"/>
              <a:t>data wrapper</a:t>
            </a:r>
            <a:r>
              <a:rPr lang="en-US" sz="1800"/>
              <a:t>-ini </a:t>
            </a:r>
            <a:r>
              <a:rPr lang="en-US" sz="1800" i="1"/>
              <a:t>deaktiv</a:t>
            </a:r>
            <a:r>
              <a:rPr lang="en-US" sz="1800"/>
              <a:t> </a:t>
            </a:r>
            <a:r>
              <a:rPr lang="az-Latn-AZ" sz="1800"/>
              <a:t>etmək istəyirsinizsə, onda </a:t>
            </a:r>
            <a:r>
              <a:rPr lang="az-Latn-AZ" sz="1800" b="1">
                <a:solidFill>
                  <a:srgbClr val="FF0000"/>
                </a:solidFill>
              </a:rPr>
              <a:t>AppServiceProvider</a:t>
            </a:r>
            <a:r>
              <a:rPr lang="az-Latn-AZ" sz="1800"/>
              <a:t> faylında aşağıdakı kimi yaza bilərsiz:</a:t>
            </a:r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D5CDB-2D6D-6C44-DF33-9132FBE16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688" y="1708633"/>
            <a:ext cx="5204624" cy="48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Sonradan bu sətrləri kommentə aldım.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1DA0F-C978-A90E-1006-6691289A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66" y="1203767"/>
            <a:ext cx="909906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əmrlə Laravel üçün hazır giriş–qeydiyyat sistemi quraşdırılır. Yəni login, register, şifrəni unutdum kimi funksiyalar avtomatik əlavə olunur. Kodlar sadə və oxunaqlı olur, öyrənmək və dəyişmək asandır. Əsas məqsəd: auth-u sıfırdan yazmadan tez başlamaq.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953-BE9B-4665-5BBF-31EC7665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0" y="1733403"/>
            <a:ext cx="9228620" cy="3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0F385-860E-2E6D-16CD-B04ACB32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2175401"/>
            <a:ext cx="10676545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Breeze və buna bənzər bəzi paketlər yüklənən zaman həmin paketlər bəzi faylları sıfırdan yazır. Məsələn APİ faylında əvvəl yazdığımız kodlar silindir. Ancaq GİT -ə hər dəfə push etdiyimiz üçün, keçmiş fayllardan bu kodları geri götürə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AAAEB-D9AF-B3A5-C5CF-F19B4D8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681"/>
            <a:ext cx="10372725" cy="53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web.php ilə api.php fərqi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web.php </a:t>
            </a:r>
            <a:r>
              <a:rPr lang="en-US" sz="1600"/>
              <a:t>→ brauzer üçündür: session, cookie, CSRF, redirect, Blade view, login səhifələri.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api.php </a:t>
            </a:r>
            <a:r>
              <a:rPr lang="en-US" sz="1600"/>
              <a:t>→ API üçündür: stateless (session yoxdur), token/JWT ilə auth, JSON response</a:t>
            </a:r>
            <a:r>
              <a:rPr lang="az-Latn-AZ" sz="1600"/>
              <a:t> mövcuddur</a:t>
            </a:r>
            <a:r>
              <a:rPr lang="en-US" sz="1600"/>
              <a:t>.</a:t>
            </a:r>
          </a:p>
          <a:p>
            <a:endParaRPr lang="en-US" sz="1600"/>
          </a:p>
          <a:p>
            <a:r>
              <a:rPr lang="en-US" sz="1600" b="1"/>
              <a:t>require __DIR__.'/auth.php'; </a:t>
            </a:r>
            <a:r>
              <a:rPr lang="en-US" sz="1600"/>
              <a:t>nə edir?</a:t>
            </a:r>
          </a:p>
          <a:p>
            <a:endParaRPr lang="en-US" sz="1600"/>
          </a:p>
          <a:p>
            <a:r>
              <a:rPr lang="en-US" sz="1600"/>
              <a:t>Bu sətir Breeze-in web üçün olan login/register routelarını (/login, /register, /logout) </a:t>
            </a:r>
            <a:r>
              <a:rPr lang="en-US" sz="1600" b="1"/>
              <a:t>web.php</a:t>
            </a:r>
            <a:r>
              <a:rPr lang="en-US" sz="1600"/>
              <a:t>-ə əlavə edir.</a:t>
            </a:r>
            <a:r>
              <a:rPr lang="az-Latn-AZ" sz="1600"/>
              <a:t> </a:t>
            </a:r>
            <a:r>
              <a:rPr lang="en-US" sz="1600"/>
              <a:t>Yəni səhifə əsaslı (HTML) auth üçündür, API üçün yox.</a:t>
            </a:r>
          </a:p>
          <a:p>
            <a:endParaRPr lang="en-US" sz="1600"/>
          </a:p>
          <a:p>
            <a:r>
              <a:rPr lang="en-US" sz="1600"/>
              <a:t>Sən yalnız </a:t>
            </a:r>
            <a:r>
              <a:rPr lang="en-US" sz="1600" b="1"/>
              <a:t>api.php </a:t>
            </a:r>
            <a:r>
              <a:rPr lang="en-US" sz="1600"/>
              <a:t>istifadə edəcəksənsə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routes/web.php ümumiyyətlə lazım deyil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require __DIR__.'/auth.php'; </a:t>
            </a:r>
            <a:r>
              <a:rPr lang="en-US" sz="1600"/>
              <a:t>mütləq silinməli və ya kommentə alınmalıdır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Əks halda Laravel boşuna web auth routelarını yükləyəcək və qarışıqlıq yaranacaq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9D343-75BE-9B85-5DA3-A5D934E70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0" y="3963787"/>
            <a:ext cx="5010150" cy="28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faylın adı çox uzun olduğu üçün `</a:t>
            </a:r>
            <a:r>
              <a:rPr lang="en-US" b="1" u="sng">
                <a:solidFill>
                  <a:srgbClr val="A6E22E"/>
                </a:solidFill>
                <a:effectLst/>
                <a:latin typeface="CaskaydiaCove Nerd Font Mono"/>
              </a:rPr>
              <a:t>AuthenticatedSessionController</a:t>
            </a:r>
            <a:r>
              <a:rPr lang="az-Latn-AZ"/>
              <a:t>` onu daha qısa olan </a:t>
            </a:r>
            <a:r>
              <a:rPr lang="az-Latn-AZ" b="1">
                <a:solidFill>
                  <a:srgbClr val="0070C0"/>
                </a:solidFill>
              </a:rPr>
              <a:t>LoginController</a:t>
            </a:r>
            <a:r>
              <a:rPr lang="az-Latn-AZ"/>
              <a:t> ilə əvəz etmək istəyirəm.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D50F3-45DF-BF54-844B-93FE34A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62" y="2026501"/>
            <a:ext cx="713293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98E0D-2055-C0E3-E945-D7861A6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11"/>
            <a:ext cx="12192000" cy="5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HasApiTokens avtomatik əlavə edilir ancaq bəzən unudulur. Əgər yoxdursa manual əlavə edin.</a:t>
            </a:r>
          </a:p>
          <a:p>
            <a:endParaRPr lang="az-Latn-AZ"/>
          </a:p>
          <a:p>
            <a:r>
              <a:rPr lang="en-US"/>
              <a:t>HasApiTokens istifadəçiyə API token yaratmaq və idarə etmək imkanı verir. Sanctum bu trait olmadan login zamanı token yarada bilməz və auth işləməz.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6897-3A1C-B8AD-8AAD-2CD70496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76" y="1200328"/>
            <a:ext cx="5898423" cy="56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5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70C0"/>
                </a:solidFill>
              </a:rPr>
              <a:t>RegisteredUserController</a:t>
            </a:r>
            <a:r>
              <a:rPr lang="az-Latn-AZ"/>
              <a:t> faylından `</a:t>
            </a:r>
            <a:r>
              <a:rPr lang="az-Latn-AZ" b="1">
                <a:solidFill>
                  <a:srgbClr val="0070C0"/>
                </a:solidFill>
              </a:rPr>
              <a:t>Auth::login($user);</a:t>
            </a:r>
            <a:r>
              <a:rPr lang="az-Latn-AZ"/>
              <a:t>` sətrini silirik. </a:t>
            </a:r>
          </a:p>
          <a:p>
            <a:pPr>
              <a:lnSpc>
                <a:spcPct val="150000"/>
              </a:lnSpc>
            </a:pPr>
            <a:r>
              <a:rPr lang="en-US"/>
              <a:t>Auth::login($user); session əsaslı (web) login edir.</a:t>
            </a:r>
          </a:p>
          <a:p>
            <a:pPr>
              <a:lnSpc>
                <a:spcPct val="150000"/>
              </a:lnSpc>
            </a:pPr>
            <a:r>
              <a:rPr lang="en-US"/>
              <a:t>API-only + Sanctum istifadə edəndə session və cookie yoxdur, token ilə işlənir.</a:t>
            </a:r>
          </a:p>
          <a:p>
            <a:pPr>
              <a:lnSpc>
                <a:spcPct val="150000"/>
              </a:lnSpc>
            </a:pPr>
            <a:r>
              <a:rPr lang="en-US"/>
              <a:t>O sətri silməklə istifadəçi avtomatik login edilmir, yalnız token verilərək auth olunur.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2636-7E0B-3BA0-259E-261BADC7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46" y="1687286"/>
            <a:ext cx="791285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`</a:t>
            </a:r>
            <a:r>
              <a:rPr lang="en-US" b="1">
                <a:solidFill>
                  <a:srgbClr val="0070C0"/>
                </a:solidFill>
              </a:rPr>
              <a:t>routes\auth.php</a:t>
            </a:r>
            <a:r>
              <a:rPr lang="en-US"/>
              <a:t>` fayl</a:t>
            </a:r>
            <a:r>
              <a:rPr lang="az-Latn-AZ"/>
              <a:t>ında artıq mövcuddur və biz həmin routu çağırırıq.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A05BD-FD11-9485-AE2E-1D19334B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299857" cy="1813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A0DF1-0722-5DF1-75DC-CAC50183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3" y="3238186"/>
            <a:ext cx="10585097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Bu fayl API üzərindən yeni istifadəçi qeydiyyatını (register) idarə edir.</a:t>
            </a:r>
          </a:p>
          <a:p>
            <a:pPr>
              <a:lnSpc>
                <a:spcPct val="150000"/>
              </a:lnSpc>
            </a:pPr>
            <a:r>
              <a:rPr lang="en-US"/>
              <a:t>$request-&gt;validate() gələn məlumatların düzgün və təhlükəsiz olmasını yoxlayır.</a:t>
            </a:r>
          </a:p>
          <a:p>
            <a:pPr>
              <a:lnSpc>
                <a:spcPct val="150000"/>
              </a:lnSpc>
            </a:pPr>
            <a:r>
              <a:rPr lang="en-US"/>
              <a:t>name, email, password üçün mütləqlik, format və unikallıq qaydaları təyin olunur.</a:t>
            </a:r>
          </a:p>
          <a:p>
            <a:pPr>
              <a:lnSpc>
                <a:spcPct val="150000"/>
              </a:lnSpc>
            </a:pPr>
            <a:r>
              <a:rPr lang="en-US"/>
              <a:t>confirmed parolun password_confirmation ilə eyni olmasını tələb edir.</a:t>
            </a:r>
          </a:p>
          <a:p>
            <a:pPr>
              <a:lnSpc>
                <a:spcPct val="150000"/>
              </a:lnSpc>
            </a:pPr>
            <a:r>
              <a:rPr lang="en-US"/>
              <a:t>Validation keçməzsə, istifadəçi yaradılmadan 422 error qaytarılır.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A2EC-8533-1950-6895-5B518767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514" y="2172654"/>
            <a:ext cx="7859486" cy="46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 </a:t>
            </a:r>
            <a:r>
              <a:rPr lang="en-US" b="1">
                <a:solidFill>
                  <a:srgbClr val="FF0000"/>
                </a:solidFill>
              </a:rPr>
              <a:t>require __DIR__.'/auth.php’; </a:t>
            </a:r>
            <a:r>
              <a:rPr lang="az-Latn-AZ"/>
              <a:t>sətirini</a:t>
            </a:r>
            <a:r>
              <a:rPr lang="en-US"/>
              <a:t> </a:t>
            </a:r>
            <a:r>
              <a:rPr lang="en-US" b="1"/>
              <a:t>web.php </a:t>
            </a:r>
            <a:r>
              <a:rPr lang="en-US"/>
              <a:t>içindən sildikdən sonra </a:t>
            </a:r>
            <a:r>
              <a:rPr lang="en-US" b="1"/>
              <a:t>api.php </a:t>
            </a:r>
            <a:r>
              <a:rPr lang="en-US"/>
              <a:t>içində </a:t>
            </a:r>
            <a:r>
              <a:rPr lang="az-Latn-AZ"/>
              <a:t>yazırıq. Əgər </a:t>
            </a:r>
            <a:r>
              <a:rPr lang="en-US"/>
              <a:t>yazmasaq onda postman ilə bu </a:t>
            </a:r>
            <a:r>
              <a:rPr lang="az-Latn-AZ"/>
              <a:t>route </a:t>
            </a:r>
            <a:r>
              <a:rPr lang="en-US"/>
              <a:t> </a:t>
            </a:r>
            <a:r>
              <a:rPr lang="en-US" b="1">
                <a:solidFill>
                  <a:srgbClr val="0070C0"/>
                </a:solidFill>
              </a:rPr>
              <a:t>http://laravelapi.test/api/register </a:t>
            </a:r>
            <a:r>
              <a:rPr lang="en-US" b="1">
                <a:solidFill>
                  <a:srgbClr val="00B050"/>
                </a:solidFill>
              </a:rPr>
              <a:t>post</a:t>
            </a:r>
            <a:r>
              <a:rPr lang="en-US"/>
              <a:t> metodu vasitəsi ilə dataları aşağıdakı kimi göndərsək </a:t>
            </a:r>
          </a:p>
          <a:p>
            <a:endParaRPr lang="en-US"/>
          </a:p>
          <a:p>
            <a:r>
              <a:rPr lang="en-US" b="1"/>
              <a:t>{</a:t>
            </a:r>
          </a:p>
          <a:p>
            <a:r>
              <a:rPr lang="en-US" b="1"/>
              <a:t>    "name": "Bob",</a:t>
            </a:r>
          </a:p>
          <a:p>
            <a:r>
              <a:rPr lang="en-US" b="1"/>
              <a:t>    "email": "bob@example@gmail.com",</a:t>
            </a:r>
          </a:p>
          <a:p>
            <a:r>
              <a:rPr lang="en-US" b="1"/>
              <a:t>    "password": "12345678",</a:t>
            </a:r>
          </a:p>
          <a:p>
            <a:r>
              <a:rPr lang="en-US" b="1"/>
              <a:t>    "password_confirmation": "12345678"</a:t>
            </a:r>
          </a:p>
          <a:p>
            <a:r>
              <a:rPr lang="en-US" b="1"/>
              <a:t>}</a:t>
            </a:r>
          </a:p>
          <a:p>
            <a:endParaRPr lang="en-US"/>
          </a:p>
          <a:p>
            <a:r>
              <a:rPr lang="en-US" b="1">
                <a:solidFill>
                  <a:schemeClr val="accent2"/>
                </a:solidFill>
              </a:rPr>
              <a:t>The route api/register could not be found</a:t>
            </a:r>
            <a:r>
              <a:rPr lang="en-US"/>
              <a:t> xətası alarıq. 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08901-DA15-473D-E919-1707782A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50" y="3200400"/>
            <a:ext cx="6572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register routunun işləyib işləmədiyini test edirik və BOB adlı yeni user əlavə edildi.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05A-732E-341E-7458-1326FA38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04"/>
            <a:ext cx="12192000" cy="55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web-əsaslı login mexanizmini API-əsaslı token login ilə əvəz etmək üçün aşağıdakı dəyişiklikləri edəcəyik.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5F54DF-C3F6-3C67-4F72-C998C9E2D882}"/>
              </a:ext>
            </a:extLst>
          </p:cNvPr>
          <p:cNvGrpSpPr/>
          <p:nvPr/>
        </p:nvGrpSpPr>
        <p:grpSpPr>
          <a:xfrm>
            <a:off x="1" y="608100"/>
            <a:ext cx="12191998" cy="6249900"/>
            <a:chOff x="1" y="608100"/>
            <a:chExt cx="12191998" cy="62499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9BC922-7771-BCE9-1CDC-F6063C50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608100"/>
              <a:ext cx="5704113" cy="39031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2E0CC7-1CAC-236D-96DC-5F1D29EB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588" y="2954863"/>
              <a:ext cx="5965411" cy="390313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F4870F-7302-0BD5-B71A-8CB2228D5960}"/>
                </a:ext>
              </a:extLst>
            </p:cNvPr>
            <p:cNvSpPr/>
            <p:nvPr/>
          </p:nvSpPr>
          <p:spPr>
            <a:xfrm>
              <a:off x="5823857" y="3324195"/>
              <a:ext cx="272143" cy="268091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Əvvəlki kod session və cookie üzərindən işləyirdi, API üçün uyğun deyildi.</a:t>
            </a:r>
          </a:p>
          <a:p>
            <a:endParaRPr lang="en-US" sz="1600"/>
          </a:p>
          <a:p>
            <a:r>
              <a:rPr lang="en-US" sz="1600" b="1">
                <a:solidFill>
                  <a:srgbClr val="0070C0"/>
                </a:solidFill>
              </a:rPr>
              <a:t>$request-&gt;session()-&gt;regenerate() </a:t>
            </a:r>
            <a:r>
              <a:rPr lang="en-US" sz="1600"/>
              <a:t>session hijacking-dən qoruma üçündür, amma API-də session istifadə edilmir. </a:t>
            </a:r>
            <a:r>
              <a:rPr lang="az-Latn-AZ" sz="1600"/>
              <a:t>Onun üçündə bu sətri silirik.</a:t>
            </a:r>
          </a:p>
          <a:p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$request-&gt;user() </a:t>
            </a:r>
            <a:r>
              <a:rPr lang="en-US" sz="1600"/>
              <a:t>→ </a:t>
            </a:r>
            <a:r>
              <a:rPr lang="az-Latn-AZ" sz="1600"/>
              <a:t>ilə </a:t>
            </a:r>
            <a:r>
              <a:rPr lang="en-US" sz="1600"/>
              <a:t>login olmuş istifadəçini alır</a:t>
            </a:r>
            <a:r>
              <a:rPr lang="az-Latn-AZ" sz="1600"/>
              <a:t>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createToken() </a:t>
            </a:r>
            <a:r>
              <a:rPr lang="en-US" sz="1600"/>
              <a:t>ilə istifadəçi üçün yeni Sanctum API token</a:t>
            </a:r>
            <a:r>
              <a:rPr lang="az-Latn-AZ" sz="1600"/>
              <a:t> </a:t>
            </a:r>
            <a:r>
              <a:rPr lang="en-US" sz="1600"/>
              <a:t>yaradı</a:t>
            </a:r>
            <a:r>
              <a:rPr lang="az-Latn-AZ" sz="1600"/>
              <a:t>rıq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plainTextToken</a:t>
            </a:r>
            <a:r>
              <a:rPr lang="en-US" sz="1600"/>
              <a:t> isə həmin tokenin oxunaqlı və client-ə göndəriləcək real string versiyası</a:t>
            </a:r>
            <a:r>
              <a:rPr lang="az-Latn-AZ" sz="1600"/>
              <a:t>na çevirmək üçündür</a:t>
            </a:r>
            <a:r>
              <a:rPr lang="en-US" sz="1600"/>
              <a:t>.</a:t>
            </a:r>
            <a:endParaRPr lang="az-Latn-AZ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/>
              <a:t>response()-&gt;noContent() </a:t>
            </a:r>
            <a:r>
              <a:rPr lang="en-US" sz="1600"/>
              <a:t>yalnız 204 boş cavab qaytarırdı, client isə token ala bilmirdi.</a:t>
            </a:r>
            <a:r>
              <a:rPr lang="az-Latn-AZ" sz="1600"/>
              <a:t> Bunun üçündə onu aradan qaldıraraq, geriyə ARRAY qaytarmasını dedik.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/>
              <a:t>Array içində isə </a:t>
            </a:r>
            <a:r>
              <a:rPr lang="az-Latn-AZ" sz="1600" b="1"/>
              <a:t>UserResource</a:t>
            </a:r>
            <a:r>
              <a:rPr lang="az-Latn-AZ" sz="1600"/>
              <a:t> ilə user məlumatını və </a:t>
            </a:r>
            <a:r>
              <a:rPr lang="az-Latn-AZ" sz="1600" b="1"/>
              <a:t>tokeni</a:t>
            </a:r>
            <a:r>
              <a:rPr lang="az-Latn-AZ" sz="1600"/>
              <a:t> standart JSON formatında qaytarırıq.</a:t>
            </a:r>
          </a:p>
          <a:p>
            <a:endParaRPr lang="az-Latn-AZ"/>
          </a:p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DD9BD-2F49-FC95-7B27-86B00596D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1" y="3693545"/>
            <a:ext cx="7064829" cy="31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Login əməliyyatının işləyib işləmədiyini test edirik. Əgər token yaradıldısa deməli işləyir.</a:t>
            </a:r>
          </a:p>
          <a:p>
            <a:endParaRPr lang="az-Latn-AZ"/>
          </a:p>
          <a:p>
            <a:r>
              <a:rPr lang="az-Latn-AZ"/>
              <a:t>Bu route işə düşdükə biz BOB adlı istifadəçinin hesabına login edilmiş olacağıq.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postları əldə etmək postmanda ayrıca route yaradırıq və dataların əldə edilib edilmədiyini Send düyməsini klikləyərək yoxlayırıq. </a:t>
            </a:r>
          </a:p>
          <a:p>
            <a:endParaRPr lang="az-Latn-AZ"/>
          </a:p>
          <a:p>
            <a:r>
              <a:rPr lang="az-Latn-AZ"/>
              <a:t>Datalar əldə edilir.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FA24B-973D-A391-10B0-82EC8511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86" y="1378541"/>
            <a:ext cx="7990114" cy="5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Sonra bütün routlarımızı `</a:t>
            </a:r>
            <a:r>
              <a:rPr lang="az-Latn-AZ" b="1"/>
              <a:t>auth:sanctum</a:t>
            </a:r>
            <a:r>
              <a:rPr lang="az-Latn-AZ"/>
              <a:t>` </a:t>
            </a:r>
            <a:r>
              <a:rPr lang="en-US"/>
              <a:t>middleware </a:t>
            </a:r>
            <a:r>
              <a:rPr lang="az-Latn-AZ"/>
              <a:t>altında yerləşdirərək qoruma altında alırıq.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2D3D3-5F7E-4C47-2936-6B0A6E93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9" y="1923072"/>
            <a:ext cx="7489371" cy="493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 və dataların əldə edilmədiyini görürük.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45E95-103E-D6F8-0079-376EE817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35" y="2582810"/>
            <a:ext cx="998306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</a:t>
            </a:r>
            <a:r>
              <a:rPr lang="az-Latn-AZ"/>
              <a:t>bayaq yaratmış olduğumuz tokeni kopyalayırıq: </a:t>
            </a:r>
            <a:r>
              <a:rPr lang="en-US" b="1">
                <a:solidFill>
                  <a:srgbClr val="CE9178"/>
                </a:solidFill>
                <a:effectLst/>
                <a:latin typeface="IBMPlexMono"/>
              </a:rPr>
              <a:t>1|2lZMB8g3cCKwheIAsA6mBzCl9Gjn4MMIg0T66iaa98ec6f59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5E481-DAF0-F860-63A8-072AB3036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9" y="2300845"/>
            <a:ext cx="9937341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7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yerə yerləşdiririk.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2D433-8BC1-03AB-27AD-7238A6FD4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69" y="1690385"/>
            <a:ext cx="9960203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təkrar SEND düyməsini klikləyirik. Artıq dataların gəldiyini görə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02993-D8C1-B066-82AB-57128BD1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6" y="518148"/>
            <a:ext cx="9263743" cy="63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sahənin tipini </a:t>
            </a:r>
            <a:r>
              <a:rPr lang="az-Latn-AZ" b="1"/>
              <a:t>No Auth </a:t>
            </a:r>
            <a:r>
              <a:rPr lang="az-Latn-AZ"/>
              <a:t>olaraq saxlaya və </a:t>
            </a:r>
            <a:r>
              <a:rPr lang="az-Latn-AZ" b="1"/>
              <a:t>Headers</a:t>
            </a:r>
            <a:r>
              <a:rPr lang="az-Latn-AZ"/>
              <a:t> başlığı altında da həmin </a:t>
            </a:r>
            <a:r>
              <a:rPr lang="az-Latn-AZ" b="1"/>
              <a:t>tokeni</a:t>
            </a:r>
            <a:r>
              <a:rPr lang="az-Latn-AZ"/>
              <a:t> serverə göndərə bilərik Nəticə olaraq yenə dataları əldə edəcəyik (Aşağı sağ şəkil). Bu yazı şəkli həmin tokeni sadəcə posts routuruna tətbiq edir. Onun üçün əvvəlki qaydaya geri qaytarırıq.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8D4-2ABA-1101-6EAC-81EFFE1A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166"/>
            <a:ext cx="5711671" cy="274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0F3F5-287E-5838-9626-FA40EACA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22" y="2492828"/>
            <a:ext cx="6128877" cy="4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hal-hazırda token ilə daxil olmuş istifadəçinin id-sini avtomatik postun author_id sahəsinə yazır, yəni postu kim yaradıbsa DB-də onunla əlaqələndirir.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86A64-1AE5-6D46-D989-DF24BB1E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94" y="646330"/>
            <a:ext cx="6620505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C07D3-CFEB-EAF4-18E3-1ACFF67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03" y="1085647"/>
            <a:ext cx="8923793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8D1B-C46A-C75B-3F4C-72A4E1C3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2030609"/>
            <a:ext cx="9175275" cy="2796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indi `</a:t>
            </a:r>
            <a:r>
              <a:rPr lang="az-Latn-AZ" b="1"/>
              <a:t>http://laravelapi.test/api/v1/posts </a:t>
            </a:r>
            <a:r>
              <a:rPr lang="az-Latn-AZ"/>
              <a:t>` bu routu işə salsaq </a:t>
            </a:r>
            <a:r>
              <a:rPr lang="az-Latn-AZ" i="1"/>
              <a:t>bütün istifadəçilərin postlarını </a:t>
            </a:r>
            <a:r>
              <a:rPr lang="az-Latn-AZ"/>
              <a:t>əldə edəcəyik.</a:t>
            </a:r>
          </a:p>
          <a:p>
            <a:endParaRPr lang="az-Latn-AZ"/>
          </a:p>
          <a:p>
            <a:r>
              <a:rPr lang="az-Latn-AZ"/>
              <a:t>Ancaq bizə sadəcə hal-hazırda sistemdə girişdə olan istifadəçinin yənin BOB istifadəçisinin postlarını əldə etmək lazımdır.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B17F-9ADA-8ECC-85D7-A5F8AE77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2" y="1326319"/>
            <a:ext cx="7881257" cy="55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01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məqsəd hazırda sistemə token ilə daxil olmuş istifadəçinin öz postlarını əldə etməkdirsə, onda 1ci şəkildəki kodu 2ci şəkildəki kod ilə dəyişdiririk.</a:t>
            </a:r>
          </a:p>
          <a:p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 b="1"/>
              <a:t>request()-&gt;user() </a:t>
            </a:r>
            <a:r>
              <a:rPr lang="en-US" sz="1600"/>
              <a:t>Sanctum vasitəsilə </a:t>
            </a:r>
            <a:r>
              <a:rPr lang="en-US" sz="1600" b="1"/>
              <a:t>auth</a:t>
            </a:r>
            <a:r>
              <a:rPr lang="en-US" sz="1600"/>
              <a:t> olunmuş istifadəçini qaytarır.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$user-&gt;posts() </a:t>
            </a:r>
            <a:r>
              <a:rPr lang="en-US" sz="1600"/>
              <a:t>→ User–Post hasMany əlaqəsi ilə yalnız </a:t>
            </a:r>
            <a:r>
              <a:rPr lang="en-US" sz="1600" i="1"/>
              <a:t>həmin istifadəçiyə aid postları </a:t>
            </a:r>
            <a:r>
              <a:rPr lang="en-US" sz="1600"/>
              <a:t>seçir.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with('author') </a:t>
            </a:r>
            <a:r>
              <a:rPr lang="en-US" sz="1600"/>
              <a:t>→ hər post üçün müəllif məlumatını əvvəlcədən yükləyir (əlavə query-lər olmasın deyə).</a:t>
            </a:r>
            <a:r>
              <a:rPr lang="az-Latn-AZ" sz="1600"/>
              <a:t> Müəllif məlumatlarını istəmirsinizsə bu sətri poza bilərsiniz.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b="1"/>
              <a:t>paginate() </a:t>
            </a:r>
            <a:r>
              <a:rPr lang="en-US" sz="1600"/>
              <a:t>→ nəticələri</a:t>
            </a:r>
            <a:r>
              <a:rPr lang="az-Latn-AZ" sz="1600"/>
              <a:t> hissə-hissə</a:t>
            </a:r>
            <a:r>
              <a:rPr lang="en-US" sz="1600"/>
              <a:t> səhifələyir, böyük datada performansı qoruyur.</a:t>
            </a:r>
          </a:p>
          <a:p>
            <a:pPr>
              <a:lnSpc>
                <a:spcPct val="150000"/>
              </a:lnSpc>
            </a:pPr>
            <a:r>
              <a:rPr lang="en-US" sz="1600" b="1"/>
              <a:t>PostResource::collection($posts) </a:t>
            </a:r>
            <a:r>
              <a:rPr lang="en-US" sz="1600"/>
              <a:t>→ postları standart API formatında client-ə göndərir.</a:t>
            </a:r>
            <a:endParaRPr lang="ru-RU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CD6266-D0E1-4DB3-A02C-71C75A8B6FD3}"/>
              </a:ext>
            </a:extLst>
          </p:cNvPr>
          <p:cNvGrpSpPr/>
          <p:nvPr/>
        </p:nvGrpSpPr>
        <p:grpSpPr>
          <a:xfrm>
            <a:off x="2872007" y="3054050"/>
            <a:ext cx="6637146" cy="3787544"/>
            <a:chOff x="2872007" y="3054050"/>
            <a:chExt cx="6637146" cy="37875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CC634E-5FDC-ECB4-138B-CA165ECA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2007" y="3054050"/>
              <a:ext cx="6637146" cy="1161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8A2CF-EE45-D278-A3EC-EE36D8676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007" y="4998591"/>
              <a:ext cx="6637146" cy="1843003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D0FA4A72-4A83-8CA7-AAB2-690F3A627E31}"/>
                </a:ext>
              </a:extLst>
            </p:cNvPr>
            <p:cNvSpPr/>
            <p:nvPr/>
          </p:nvSpPr>
          <p:spPr>
            <a:xfrm>
              <a:off x="6008915" y="4344312"/>
              <a:ext cx="522514" cy="543375"/>
            </a:xfrm>
            <a:prstGeom prst="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BCA6D-1D01-B805-9ACC-F8995409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36" y="1172987"/>
            <a:ext cx="9784928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yalnız postun sahibi olan istifadəçiyə həmin postu görməyə icazə verir, başqası müraciət etsə 403 Forbidden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23CAE-4858-FEF4-1FE7-F30B528B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50" y="646330"/>
            <a:ext cx="627685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5D3E-AD7A-DBB9-918C-66576324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1386663"/>
            <a:ext cx="9685859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24E21-C908-D20A-4633-B9435D491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359990"/>
            <a:ext cx="975444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kodu daha qısa </a:t>
            </a:r>
            <a:r>
              <a:rPr lang="az-Latn-AZ" b="1">
                <a:solidFill>
                  <a:srgbClr val="FF0000"/>
                </a:solidFill>
              </a:rPr>
              <a:t>abort_if() </a:t>
            </a:r>
            <a:r>
              <a:rPr lang="az-Latn-AZ"/>
              <a:t>metodu ilə də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3010D-5FDF-4A34-3091-18285502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58" y="2231573"/>
            <a:ext cx="8475083" cy="25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Dahaaaa da qısaltmaq üçün isə bu cür yaza 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6720E-B090-17DF-DFB9-769E1BEC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50" y="2437618"/>
            <a:ext cx="8550899" cy="19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sətri update() funksiyasınada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F7E12-BABD-EF55-F907-DC832B5E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72" y="1643743"/>
            <a:ext cx="7248055" cy="31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B23B7-01E1-5ED5-2274-45839B2B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08" y="1043733"/>
            <a:ext cx="9731583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sual verə bilərsiz ki, niyə 403 yox 404 qayıtdı çünki arxa planda Laravel təxminən bunu edir: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$post = Post::where('id', $routeParam)-&gt;firstOrFail();</a:t>
            </a:r>
            <a:endParaRPr lang="az-Latn-AZ" b="1">
              <a:solidFill>
                <a:srgbClr val="FF0000"/>
              </a:solidFill>
            </a:endParaRPr>
          </a:p>
          <a:p>
            <a:endParaRPr lang="az-Latn-AZ"/>
          </a:p>
          <a:p>
            <a:r>
              <a:rPr lang="en-US"/>
              <a:t>Bu kod framework-ün içindədir, controller-də görünmür.</a:t>
            </a:r>
            <a:endParaRPr lang="az-Latn-AZ"/>
          </a:p>
          <a:p>
            <a:endParaRPr lang="az-Latn-AZ"/>
          </a:p>
          <a:p>
            <a:r>
              <a:rPr lang="en-US" b="1"/>
              <a:t>403</a:t>
            </a:r>
            <a:r>
              <a:rPr lang="en-US"/>
              <a:t> yalnız bu halda işləyir ki, </a:t>
            </a:r>
            <a:r>
              <a:rPr lang="en-US" b="1"/>
              <a:t>Post</a:t>
            </a:r>
            <a:r>
              <a:rPr lang="en-US"/>
              <a:t> tapılır amma </a:t>
            </a:r>
            <a:r>
              <a:rPr lang="en-US" b="1"/>
              <a:t>Auth::id() != $post-&gt;author_id</a:t>
            </a:r>
            <a:r>
              <a:rPr lang="en-US"/>
              <a:t>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C7E89-3A73-2248-957B-4AD43386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0" y="2155370"/>
            <a:ext cx="9077498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Delete üçündə eyni kodu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1D7D1-DCC7-02ED-3CDE-3AF89EB5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9" y="2133600"/>
            <a:ext cx="8028701" cy="20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Tətbiqdən çıxmaq üçün </a:t>
            </a:r>
            <a:r>
              <a:rPr lang="az-Latn-AZ" b="1"/>
              <a:t>logout</a:t>
            </a:r>
            <a:r>
              <a:rPr lang="az-Latn-AZ"/>
              <a:t> routunu əlavə edirik. Ancaq çıxmır çünki </a:t>
            </a:r>
            <a:r>
              <a:rPr lang="az-Latn-AZ" b="1"/>
              <a:t>auth.php </a:t>
            </a:r>
            <a:r>
              <a:rPr lang="az-Latn-AZ"/>
              <a:t>faylında </a:t>
            </a:r>
            <a:r>
              <a:rPr lang="az-Latn-AZ" b="1"/>
              <a:t>logout</a:t>
            </a:r>
            <a:r>
              <a:rPr lang="az-Latn-AZ"/>
              <a:t> routu fərqli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üçün işləyir.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E7500-A1E2-1091-CA0A-911A8F003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6" y="948475"/>
            <a:ext cx="10005927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Göstərilən qayda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–lərdə dəyişiklik edirik. Burada ən əsas </a:t>
            </a:r>
            <a:r>
              <a:rPr lang="en-US" b="1"/>
              <a:t>/logout </a:t>
            </a:r>
            <a:r>
              <a:rPr lang="az-Latn-AZ"/>
              <a:t>–dur.</a:t>
            </a:r>
          </a:p>
          <a:p>
            <a:endParaRPr lang="az-Latn-AZ"/>
          </a:p>
          <a:p>
            <a:r>
              <a:rPr lang="az-Latn-AZ"/>
              <a:t>Sadəcə əl atmışkən digərlərinidə eyni </a:t>
            </a:r>
            <a:r>
              <a:rPr lang="en-US" b="1"/>
              <a:t>middleware</a:t>
            </a:r>
            <a:r>
              <a:rPr lang="en-US"/>
              <a:t> </a:t>
            </a:r>
            <a:r>
              <a:rPr lang="az-Latn-AZ"/>
              <a:t>içinə əlavə etdin.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EC5F2-6265-45F5-B1E8-7223ED0C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60" y="1148080"/>
            <a:ext cx="9171639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15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da indiki nəticə. Bu xəta tam olaraq </a:t>
            </a:r>
            <a:r>
              <a:rPr lang="az-Latn-AZ" sz="1400" b="1"/>
              <a:t>API-only + Sanctum </a:t>
            </a:r>
            <a:r>
              <a:rPr lang="az-Latn-AZ" sz="1400"/>
              <a:t>kontekstində gözlənilən problemdir.</a:t>
            </a:r>
          </a:p>
          <a:p>
            <a:endParaRPr lang="az-Latn-AZ" sz="1400"/>
          </a:p>
          <a:p>
            <a:r>
              <a:rPr lang="en-US" sz="1400"/>
              <a:t>Bu o deməkdir ki: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logout metodunda session ilə bağlı kod var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API-də session ümumiyyətlə yoxdur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auth:sanctum → token əsaslıdır, session/cookie istifadə etmir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Yəni destroy() metodunda web logout məntiqi qalıb.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2F776-C1BE-97D0-BB60-A94DC128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2032749"/>
            <a:ext cx="7051039" cy="48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7008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Bizdə problem yaradan hissə </a:t>
            </a:r>
            <a:r>
              <a:rPr lang="en-US" sz="1600" b="1"/>
              <a:t>LoginController@destroy </a:t>
            </a:r>
            <a:r>
              <a:rPr lang="en-US" sz="1600"/>
              <a:t>içində çox güman ki, belə bir şey var: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və ya</a:t>
            </a:r>
            <a:r>
              <a:rPr lang="az-Latn-AZ" sz="1600"/>
              <a:t>.    Bunlar yalnız </a:t>
            </a:r>
            <a:r>
              <a:rPr lang="az-Latn-AZ" sz="1600" b="1"/>
              <a:t>web.php + session </a:t>
            </a:r>
            <a:r>
              <a:rPr lang="az-Latn-AZ" sz="1600"/>
              <a:t>üçündür.</a:t>
            </a: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API-only </a:t>
            </a:r>
            <a:r>
              <a:rPr lang="az-Latn-AZ" sz="1600"/>
              <a:t>üçün </a:t>
            </a:r>
            <a:r>
              <a:rPr lang="en-US" sz="1600"/>
              <a:t>düzgün logout </a:t>
            </a:r>
            <a:r>
              <a:rPr lang="az-Latn-AZ" sz="1600"/>
              <a:t>aşağıdakı kimi</a:t>
            </a:r>
            <a:r>
              <a:rPr lang="en-US" sz="1600"/>
              <a:t> olmalıdır</a:t>
            </a:r>
            <a:r>
              <a:rPr lang="az-Latn-AZ" sz="1600"/>
              <a:t>.</a:t>
            </a:r>
          </a:p>
          <a:p>
            <a:endParaRPr lang="az-Latn-AZ" sz="1600"/>
          </a:p>
          <a:p>
            <a:r>
              <a:rPr lang="en-US" sz="1600"/>
              <a:t>Bu nə edir?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currentAccessToken() → hazırda istifadə olunan token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delete() → token DB-dən silinir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/>
              <a:t>Token silinən kimi → user çıxmış sayılır</a:t>
            </a:r>
            <a:endParaRPr lang="az-Latn-AZ" sz="1600"/>
          </a:p>
          <a:p>
            <a:endParaRPr lang="az-Latn-AZ" sz="1600"/>
          </a:p>
          <a:p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78121-14B7-A860-33B3-6B37E1DD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477"/>
            <a:ext cx="3093988" cy="533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E2A52-EE00-3F0C-CA91-D0C2069D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540"/>
            <a:ext cx="1226926" cy="30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A8569-61A3-5842-AC47-83EF970C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040" y="2752123"/>
            <a:ext cx="6918960" cy="41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049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Uğurlu çıxış.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72D77-2289-18F5-CBD1-84BE0BC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26" y="1055164"/>
            <a:ext cx="10013548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Çıxış etdikdən sonra bütün routlar eyni nəticəni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37FAC-91F3-CE78-2081-CA232524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845596"/>
            <a:ext cx="10028789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965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API sorğularına limit (rate limit) qoymaq üçündür.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perMinute(60) </a:t>
            </a:r>
            <a:r>
              <a:rPr lang="en-US"/>
              <a:t>→ 1 dəqiqədə maksimum 60 request</a:t>
            </a:r>
            <a:r>
              <a:rPr lang="az-Latn-AZ"/>
              <a:t>ə</a:t>
            </a:r>
            <a:r>
              <a:rPr lang="en-US"/>
              <a:t> icazə verir.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by($request-&gt;user()?-&gt;id ?: $request-&gt;ip()) </a:t>
            </a:r>
            <a:r>
              <a:rPr lang="en-US"/>
              <a:t>→ istifadəçi login olubsa </a:t>
            </a:r>
            <a:r>
              <a:rPr lang="en-US" b="1"/>
              <a:t>user ID</a:t>
            </a:r>
            <a:r>
              <a:rPr lang="en-US"/>
              <a:t>-yə görə, deyilsə </a:t>
            </a:r>
            <a:r>
              <a:rPr lang="en-US" b="1"/>
              <a:t>IP</a:t>
            </a:r>
            <a:r>
              <a:rPr lang="en-US"/>
              <a:t> ünvanına görə sayır.</a:t>
            </a:r>
            <a:endParaRPr lang="az-Latn-AZ"/>
          </a:p>
          <a:p>
            <a:endParaRPr lang="en-US"/>
          </a:p>
          <a:p>
            <a:r>
              <a:rPr lang="en-US"/>
              <a:t>Məqsəd API-ni flood, brute-force və abuse hücumlardan qorumaqdır.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 sz="1600"/>
              <a:t>Əgər</a:t>
            </a:r>
            <a:r>
              <a:rPr lang="az-Latn-AZ" sz="1600" b="1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  <a:effectLst/>
                <a:latin typeface="CaskaydiaCove Nerd Font Mono"/>
              </a:rPr>
              <a:t>perMinute(60)</a:t>
            </a:r>
            <a:r>
              <a:rPr lang="az-Latn-AZ" sz="1600" b="1">
                <a:solidFill>
                  <a:srgbClr val="FF0000"/>
                </a:solidFill>
                <a:effectLst/>
                <a:latin typeface="CaskaydiaCove Nerd Font Mono"/>
              </a:rPr>
              <a:t> </a:t>
            </a:r>
            <a:r>
              <a:rPr lang="az-Latn-AZ" sz="1600"/>
              <a:t>metodunda 60 əvəzinə 1 </a:t>
            </a:r>
          </a:p>
          <a:p>
            <a:r>
              <a:rPr lang="az-Latn-AZ" sz="1600"/>
              <a:t>yazsaq, onda 1 dəqiqə içində 1 dən artıq </a:t>
            </a:r>
          </a:p>
          <a:p>
            <a:r>
              <a:rPr lang="az-Latn-AZ" sz="1600"/>
              <a:t>sorğu göndərə bilmirik və "</a:t>
            </a:r>
            <a:r>
              <a:rPr lang="az-Latn-AZ" sz="1600" b="1">
                <a:solidFill>
                  <a:schemeClr val="accent2"/>
                </a:solidFill>
              </a:rPr>
              <a:t>Too Many Attempts</a:t>
            </a:r>
            <a:r>
              <a:rPr lang="az-Latn-AZ" sz="1600"/>
              <a:t>",</a:t>
            </a:r>
          </a:p>
          <a:p>
            <a:r>
              <a:rPr lang="az-Latn-AZ" sz="1600"/>
              <a:t>xətası alırıq.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025858-A348-16A1-3B7D-FB44D92B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71" y="2235200"/>
            <a:ext cx="747342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8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Flood — serverə çox qısa zamanda həddindən artıq sayda sorğu göndərərək onu yükləməkdir.</a:t>
            </a:r>
            <a:r>
              <a:rPr lang="az-Latn-AZ"/>
              <a:t> </a:t>
            </a:r>
            <a:endParaRPr lang="en-US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Brute-force — parol və ya tokeni ardıcıl çoxlu sınaqlarla tapmağa çalışmaqdır.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/>
              <a:t>Abuse — sistemi nəzərdə tutulmayan və ya zərərli məqsədlərlə istismar etməkdir.</a:t>
            </a:r>
            <a:endParaRPr lang="az-Latn-AZ"/>
          </a:p>
          <a:p>
            <a:endParaRPr lang="az-Latn-AZ"/>
          </a:p>
          <a:p>
            <a:r>
              <a:rPr lang="en-US"/>
              <a:t>flood abuse‑un bir növüdür</a:t>
            </a:r>
            <a:r>
              <a:rPr lang="az-Latn-AZ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Flood → /api/login endpoint‑ini saniyədə 1000 dəfə vurmaq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Abuse → limiti keçməmək üçün müxtəlif hesablarla, müxtəlif IP-lərlə sistemi istismar etmək</a:t>
            </a:r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97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RateLimiter::for('api', ...) </a:t>
            </a:r>
            <a:r>
              <a:rPr lang="en-US"/>
              <a:t>işləsin deyə routelarda </a:t>
            </a:r>
            <a:r>
              <a:rPr lang="en-US" b="1">
                <a:solidFill>
                  <a:srgbClr val="FF0000"/>
                </a:solidFill>
              </a:rPr>
              <a:t>throttle:api </a:t>
            </a:r>
            <a:r>
              <a:rPr lang="en-US"/>
              <a:t>middleware-i aktiv edilməlidir.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25EE2-8265-F5EB-F488-460489B0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60" y="528320"/>
            <a:ext cx="7670340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647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login olaq.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887B4-4679-98D8-3FD2-45C85AB3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94" y="1340642"/>
            <a:ext cx="9998306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823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Yeni model </a:t>
            </a:r>
            <a:r>
              <a:rPr lang="az-Latn-AZ"/>
              <a:t>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F4276-2D8B-1E4D-E6CC-7380D205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756"/>
            <a:ext cx="12192000" cy="20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5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kod istifadəçilərin yaratdığı şəkillər haqqında bütün texniki və mənbə məlumatlarını saxlayan bir cədvəl yaradır. 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16087-2A39-BC70-9122-4258384E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750"/>
            <a:ext cx="12192000" cy="55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58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5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$table-&gt;id() </a:t>
            </a:r>
            <a:r>
              <a:rPr lang="en-US"/>
              <a:t>→ hər qeyd üçün unikal primary key əlavə edir.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user_id </a:t>
            </a:r>
            <a:r>
              <a:rPr lang="en-US"/>
              <a:t>→ şəkli yaradan istifadəçini göstərir və users cədvəlinə bağlıdır.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cascadeOnDelete() </a:t>
            </a:r>
            <a:r>
              <a:rPr lang="en-US"/>
              <a:t>→ user silinərsə, ona aid şəkillər də avtomatik silinir.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image_path </a:t>
            </a:r>
            <a:r>
              <a:rPr lang="en-US"/>
              <a:t>→ serverdə saxlanan şəkilin fiziki yoludur.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generated_prompt </a:t>
            </a:r>
            <a:r>
              <a:rPr lang="en-US"/>
              <a:t>→ şəkilin yaradıldığı </a:t>
            </a:r>
            <a:r>
              <a:rPr lang="az-Latn-AZ"/>
              <a:t>süni intellekt (</a:t>
            </a:r>
            <a:r>
              <a:rPr lang="en-US"/>
              <a:t>AI</a:t>
            </a:r>
            <a:r>
              <a:rPr lang="az-Latn-AZ"/>
              <a:t>) </a:t>
            </a:r>
            <a:r>
              <a:rPr lang="en-US"/>
              <a:t>prompt mətnini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original_filename </a:t>
            </a:r>
            <a:r>
              <a:rPr lang="en-US"/>
              <a:t>→ istifadəçinin yüklədiyi orijinal fayl adıdır.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file_size </a:t>
            </a:r>
            <a:r>
              <a:rPr lang="en-US"/>
              <a:t>→ şəkilin baytla ölçüsünü saxlayır.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mime_type </a:t>
            </a:r>
            <a:r>
              <a:rPr lang="en-US"/>
              <a:t>→ faylın tipini göstərir (məs: image/png).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/>
              <a:t>timestamps() </a:t>
            </a:r>
            <a:r>
              <a:rPr lang="en-US"/>
              <a:t>→ created_at və updated_at tarixlərini avtomatik saxlayır.</a:t>
            </a:r>
            <a:endParaRPr lang="az-Latn-AZ"/>
          </a:p>
          <a:p>
            <a:pPr>
              <a:lnSpc>
                <a:spcPct val="200000"/>
              </a:lnSpc>
            </a:pPr>
            <a:endParaRPr lang="az-Latn-AZ"/>
          </a:p>
        </p:txBody>
      </p:sp>
    </p:spTree>
    <p:extLst>
      <p:ext uri="{BB962C8B-B14F-4D97-AF65-F5344CB8AC3E}">
        <p14:creationId xmlns:p14="http://schemas.microsoft.com/office/powerpoint/2010/main" val="2896582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0B72F-D6A7-E16D-EE70-20263C44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2487848"/>
            <a:ext cx="1209398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777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1F88-4080-F436-58F7-EAA93B2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617399"/>
            <a:ext cx="1200254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route prompt-generations üçün yalnız siyahılama (index) və yeni məlumat yaratma (store) API endpoint-lərini avtomatik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20449-0DAC-10B9-465A-4C63FBB0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33" y="944880"/>
            <a:ext cx="9689567" cy="5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194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$fillable </a:t>
            </a:r>
            <a:r>
              <a:rPr lang="en-US"/>
              <a:t>— modelə yalnız bu sahələrin təhlükəsiz şəkildə </a:t>
            </a:r>
            <a:r>
              <a:rPr lang="en-US" b="1"/>
              <a:t>create() </a:t>
            </a:r>
            <a:r>
              <a:rPr lang="en-US"/>
              <a:t>və </a:t>
            </a:r>
            <a:r>
              <a:rPr lang="en-US" b="1"/>
              <a:t>update() </a:t>
            </a:r>
            <a:r>
              <a:rPr lang="en-US"/>
              <a:t>ilə yazılmasına icazə verir.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user() </a:t>
            </a:r>
            <a:r>
              <a:rPr lang="en-US"/>
              <a:t>metodu</a:t>
            </a:r>
            <a:r>
              <a:rPr lang="en-US" b="1"/>
              <a:t> </a:t>
            </a:r>
            <a:r>
              <a:rPr lang="en-US"/>
              <a:t>— </a:t>
            </a:r>
            <a:r>
              <a:rPr lang="en-US" b="1"/>
              <a:t>ImageGeneration</a:t>
            </a:r>
            <a:r>
              <a:rPr lang="en-US"/>
              <a:t> modelinin hansı istifadəçiyə aid olduğunu göstərən əlaqəni qurur.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BelongsTo</a:t>
            </a:r>
            <a:r>
              <a:rPr lang="en-US"/>
              <a:t> — hər bir </a:t>
            </a:r>
            <a:r>
              <a:rPr lang="en-US" b="1"/>
              <a:t>image_generation </a:t>
            </a:r>
            <a:r>
              <a:rPr lang="en-US"/>
              <a:t>qeydi bir user-a məxsusdur deməkdir.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8D7C0-7655-F96B-1205-DA959811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70" y="0"/>
            <a:ext cx="6872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8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059680" cy="11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/>
              <a:t>Bu metod istifadəçinin yaratdığı bütün şəkilləri (image_generations) rahat şəkildə əldə etmək üçün User–ImageGeneration one-to-many əlaqəsini qurur.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FD286-B7CE-0B5E-AF22-FA31EB1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5" y="0"/>
            <a:ext cx="6989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4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composer require openai-php/client </a:t>
            </a:r>
            <a:r>
              <a:rPr lang="en-US"/>
              <a:t>→ OpenAI API ilə PHP üzərindən əlaqə qurmaq üçün rəsmi olmayan, amma çox məşhur bir client-i yükləyir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Composer avtomatik olaraq paketi </a:t>
            </a:r>
            <a:r>
              <a:rPr lang="en-US" b="1"/>
              <a:t>vendor/</a:t>
            </a:r>
            <a:r>
              <a:rPr lang="en-US"/>
              <a:t> qovluğuna əlavə edir və </a:t>
            </a:r>
            <a:r>
              <a:rPr lang="en-US" b="1"/>
              <a:t>composer.json</a:t>
            </a:r>
            <a:r>
              <a:rPr lang="en-US"/>
              <a:t>-u yeniləyir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/>
              <a:t>Sonra bu paketlə </a:t>
            </a:r>
            <a:r>
              <a:rPr lang="en-US" b="1"/>
              <a:t>text, image, prompt, chat </a:t>
            </a:r>
            <a:r>
              <a:rPr lang="en-US"/>
              <a:t>və s. OpenAI funksiyalarını Laravel-də istifadə edə biləcəksən</a:t>
            </a:r>
          </a:p>
          <a:p>
            <a:endParaRPr lang="en-US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0C40E-D386-1E74-5EC3-B3E6B338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3794495"/>
            <a:ext cx="11781541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845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B7EAC-4855-47E4-D9F4-FEEC8005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2" y="1089457"/>
            <a:ext cx="11720576" cy="4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3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820373" cy="2000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/>
              <a:t>Bu kod </a:t>
            </a:r>
            <a:r>
              <a:rPr lang="en-US" sz="1400" b="1"/>
              <a:t>config/services.php </a:t>
            </a:r>
            <a:r>
              <a:rPr lang="en-US" sz="1400"/>
              <a:t>faylında OpenAI xidmətinin konfiqurasiyasını mərkəzləşdirilmiş şəkildə saxlamaq üçündür. 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en-US" sz="1400" b="1"/>
              <a:t>OPENAI_API_KEY </a:t>
            </a:r>
            <a:r>
              <a:rPr lang="en-US" sz="1400"/>
              <a:t>dəyərini </a:t>
            </a:r>
            <a:r>
              <a:rPr lang="en-US" sz="1400" b="1"/>
              <a:t>.env </a:t>
            </a:r>
            <a:r>
              <a:rPr lang="en-US" sz="1400"/>
              <a:t>faylından oxuyaraq OpenAI API-yə təhlükəsiz və rahat giriş təmin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31DA-E50F-5BE0-BEE9-9499929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373" y="0"/>
            <a:ext cx="737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72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OpenAiService.php</a:t>
            </a:r>
            <a:r>
              <a:rPr lang="az-Latn-AZ" b="1"/>
              <a:t> </a:t>
            </a:r>
            <a:r>
              <a:rPr lang="az-Latn-AZ"/>
              <a:t>adında </a:t>
            </a:r>
            <a:r>
              <a:rPr lang="az-Latn-AZ" b="1"/>
              <a:t>class</a:t>
            </a:r>
            <a:r>
              <a:rPr lang="az-Latn-AZ"/>
              <a:t> yaradırıq. Bu klası </a:t>
            </a:r>
            <a:r>
              <a:rPr lang="az-Latn-AZ" b="1">
                <a:solidFill>
                  <a:srgbClr val="FF0000"/>
                </a:solidFill>
              </a:rPr>
              <a:t>php artisan make:class Services</a:t>
            </a:r>
            <a:r>
              <a:rPr lang="en-US" b="1">
                <a:solidFill>
                  <a:srgbClr val="FF0000"/>
                </a:solidFill>
              </a:rPr>
              <a:t>/ OpenAiService </a:t>
            </a:r>
            <a:r>
              <a:rPr lang="az-Latn-AZ"/>
              <a:t>yazaraqda yarada bilərdik ancaq mənim hal-hazırda istifadə etdiyim laravel versiyası </a:t>
            </a:r>
            <a:r>
              <a:rPr lang="az-Latn-AZ" b="1"/>
              <a:t>10</a:t>
            </a:r>
            <a:r>
              <a:rPr lang="az-Latn-AZ"/>
              <a:t> olduğu üçün məndə həmin əmr işləmir. </a:t>
            </a:r>
            <a:r>
              <a:rPr lang="az-Latn-AZ" b="1"/>
              <a:t>11</a:t>
            </a:r>
            <a:r>
              <a:rPr lang="az-Latn-AZ"/>
              <a:t> və üstü laravel versiyası lazımdır bunun üçün.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en-US"/>
              <a:t>Bu </a:t>
            </a:r>
            <a:r>
              <a:rPr lang="en-US" b="1"/>
              <a:t>OpenAiService</a:t>
            </a:r>
            <a:r>
              <a:rPr lang="en-US"/>
              <a:t> class-ının məqsədi </a:t>
            </a:r>
            <a:r>
              <a:rPr lang="en-US" b="1"/>
              <a:t>OpenAI API </a:t>
            </a:r>
            <a:r>
              <a:rPr lang="en-US"/>
              <a:t>ilə əlaqəni mərkəzləşdirilmiş şəkildə idarə etmək və süni intellekt əməliyyatlarının (prompt göndərmə, cavab alma) məntiqini controller-lərdən ayırmaqdır. Bu yanaşma kodun daha təmiz, təkrar istifadə oluna bilən və test edilə bilən olmasını təmin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FEF51-62D7-BC62-9D4A-269984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520" y="2940062"/>
            <a:ext cx="4348480" cy="39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69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4328063" cy="4858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Həmin faylda belə bir kodumuz olacaq.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slayddan bu koddu hissə hissə analiz edək.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ru-RU" sz="1600"/>
              <a:t>Bu kodun məqsədi, istifadəçi mesaj və şəkil göndərdikdən sonra, modelin şəkili analiz edərək detallı prompt yaratmasından ibarətdir ki, AI image generation üçün istifadə oluna bilsin</a:t>
            </a:r>
          </a:p>
          <a:p>
            <a:pPr>
              <a:lnSpc>
                <a:spcPct val="150000"/>
              </a:lnSpc>
            </a:pP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0A358-8778-9FBE-309F-DFCBB576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3" y="0"/>
            <a:ext cx="7863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723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Hal-hazır da gördüyünüz kodların məqsədi yüklənmiş şəkli OpenAI-yə göndərilə bilən formaya salmaq və OpenAI client-ini yaratmaqdır.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1) </a:t>
            </a:r>
            <a:r>
              <a:rPr lang="en-US" sz="1200"/>
              <a:t>Yüklənmiş şəkili</a:t>
            </a:r>
            <a:r>
              <a:rPr lang="az-Latn-AZ" sz="1200"/>
              <a:t>,</a:t>
            </a:r>
            <a:r>
              <a:rPr lang="en-US" sz="1200"/>
              <a:t> binary Base64 string formasına çevirir ki, API-yə mətn kimi göndərilə bilsin.</a:t>
            </a:r>
            <a:endParaRPr lang="az-Latn-AZ" sz="1200"/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$image-&gt;getPathname() </a:t>
            </a:r>
            <a:r>
              <a:rPr lang="en-US" sz="1200"/>
              <a:t>→ serverdə şəkilin müvəqqəti saxlandığı real yol</a:t>
            </a:r>
            <a:r>
              <a:rPr lang="az-Latn-AZ" sz="120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Məsələn: </a:t>
            </a:r>
            <a:r>
              <a:rPr lang="az-Latn-AZ" sz="1200" b="1" i="1"/>
              <a:t>C:\laragon\www\laravelAPI\storage\temp\abc123.jpg</a:t>
            </a:r>
          </a:p>
          <a:p>
            <a:endParaRPr lang="az-Latn-AZ" sz="120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file_get_contents(...) </a:t>
            </a:r>
            <a:r>
              <a:rPr lang="en-US" sz="1200"/>
              <a:t>→ şəkilin raw binary datasını oxuyur</a:t>
            </a:r>
            <a:r>
              <a:rPr lang="az-Latn-AZ" sz="1200"/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200" b="1">
                <a:solidFill>
                  <a:srgbClr val="00B050"/>
                </a:solidFill>
              </a:rPr>
              <a:t>Şəkilin raw binary datası (</a:t>
            </a:r>
            <a:r>
              <a:rPr lang="en-US" sz="1200" b="1">
                <a:solidFill>
                  <a:srgbClr val="0070C0"/>
                </a:solidFill>
              </a:rPr>
              <a:t>b</a:t>
            </a:r>
            <a:r>
              <a:rPr lang="az-Latn-AZ" sz="1200" b="1">
                <a:solidFill>
                  <a:srgbClr val="0070C0"/>
                </a:solidFill>
              </a:rPr>
              <a:t>inary data yaxud </a:t>
            </a:r>
            <a:r>
              <a:rPr lang="en-US" sz="1200" b="1">
                <a:solidFill>
                  <a:srgbClr val="0070C0"/>
                </a:solidFill>
              </a:rPr>
              <a:t>raw binary</a:t>
            </a:r>
            <a:r>
              <a:rPr lang="az-Latn-AZ" sz="1200" b="1">
                <a:solidFill>
                  <a:srgbClr val="0070C0"/>
                </a:solidFill>
              </a:rPr>
              <a:t> — məlumatın özüdür; bit, hex və base64 isə onun fərqli göstərim və kodlama formalarıdır</a:t>
            </a:r>
            <a:r>
              <a:rPr lang="az-Latn-AZ" sz="1200" b="1">
                <a:solidFill>
                  <a:srgbClr val="00B050"/>
                </a:solidFill>
              </a:rPr>
              <a:t>) nədir?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/>
              <a:t>Şəkil faylı (.jpg, .png və s.) əslində mətndən ibarət deyil. Şəkil, 0 və 1-lərdən ibarət bayt axınıdır. O, kompüter üçün mənalıdır ancaq insan üçün oxunmazdır.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200" b="1"/>
              <a:t>file_get_contents($imagePath) </a:t>
            </a:r>
            <a:r>
              <a:rPr lang="az-Latn-AZ" sz="1200"/>
              <a:t>nəticəsi PHP string-dir, amma içində ASCII mətni yox, aşağıdakı kimi hexadecimal formada (insan üçün oxuna bilən variant) şeylər var: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z-Latn-AZ" sz="1200"/>
          </a:p>
          <a:p>
            <a:pPr lvl="2">
              <a:lnSpc>
                <a:spcPct val="150000"/>
              </a:lnSpc>
            </a:pPr>
            <a:r>
              <a:rPr lang="az-Latn-AZ" sz="1200"/>
              <a:t>Məsələn: FF D8 → JPEG başladığını bildirir</a:t>
            </a:r>
            <a:br>
              <a:rPr lang="az-Latn-AZ" sz="1200"/>
            </a:br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az-Latn-AZ" sz="1200"/>
              <a:t>Şəkil, binary bit formasında isə belə olur: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200"/>
              <a:t>Əgər bu metodu ekrana çap etsək onda terminalda yaxud browserdə </a:t>
            </a:r>
            <a:br>
              <a:rPr lang="az-Latn-AZ" sz="1200"/>
            </a:br>
            <a:r>
              <a:rPr lang="en-US" sz="1200"/>
              <a:t>belə qəribə simvollar, boşluqlar görərik. Çünki brauzer binary datanı </a:t>
            </a:r>
            <a:br>
              <a:rPr lang="az-Latn-AZ" sz="1200"/>
            </a:br>
            <a:r>
              <a:rPr lang="en-US" sz="1200"/>
              <a:t>mətn kimi oxuya bilmir</a:t>
            </a:r>
            <a:r>
              <a:rPr lang="az-Latn-AZ" sz="1200"/>
              <a:t>: </a:t>
            </a:r>
            <a:r>
              <a:rPr lang="en-US" sz="1200" b="1">
                <a:solidFill>
                  <a:srgbClr val="FF0000"/>
                </a:solidFill>
              </a:rPr>
              <a:t>echo file_get_contents($imagePath);</a:t>
            </a:r>
            <a:endParaRPr lang="az-Latn-AZ" sz="1200" b="1">
              <a:solidFill>
                <a:srgbClr val="FF0000"/>
              </a:solidFill>
            </a:endParaRPr>
          </a:p>
          <a:p>
            <a:endParaRPr lang="ru-R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E1DF7-6ECB-83C4-D3EC-0A0F8D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39A23A-42EF-E7F2-47BA-3B679D549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30"/>
            <a:ext cx="6320118" cy="511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4A9C0-69B0-17B1-145A-90FA5060A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238" y="3124173"/>
            <a:ext cx="3040643" cy="609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519F5-4A87-1A64-5C42-EFFC8BCBC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238" y="4689534"/>
            <a:ext cx="3139712" cy="541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C58D7-984B-10F2-6496-54DFC49E3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238" y="6325783"/>
            <a:ext cx="1966130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03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base64_encode(...) </a:t>
            </a:r>
            <a:r>
              <a:rPr lang="en-US"/>
              <a:t>→ Base64-ə çevirəndə isə, Binary data, mətnə uyğun simvollara çevrilir.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/>
          </a:p>
          <a:p>
            <a:r>
              <a:rPr lang="en-US"/>
              <a:t>HTTP JSON request</a:t>
            </a:r>
            <a:r>
              <a:rPr lang="az-Latn-AZ"/>
              <a:t> ilə,</a:t>
            </a:r>
            <a:r>
              <a:rPr lang="en-US"/>
              <a:t> binary</a:t>
            </a:r>
            <a:r>
              <a:rPr lang="az-Latn-AZ"/>
              <a:t> data</a:t>
            </a:r>
            <a:r>
              <a:rPr lang="en-US"/>
              <a:t> göndərmək olmur </a:t>
            </a:r>
            <a:r>
              <a:rPr lang="az-Latn-AZ"/>
              <a:t>buna görədə</a:t>
            </a:r>
            <a:r>
              <a:rPr lang="en-US"/>
              <a:t> Base64 istifadə edilir.</a:t>
            </a:r>
            <a:r>
              <a:rPr lang="az-Latn-AZ"/>
              <a:t> “Binary göndərmək olmur” deyəndə raw binary data nəzərdə tutulur; ona görə şəkil Base64-ə çevrilir və /9j/4AAQ... kimi mətn string şəklində JSON-da göndərilir.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D39D1-30FF-BB36-1A34-180BA38C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73EEB-3270-A018-E168-97FB973B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890"/>
            <a:ext cx="5502117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5E80D-5BDC-9702-E752-18BF6EEC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3401"/>
            <a:ext cx="5243014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502964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2) Bu metod ilə şəklin tipini (formatını) öyrənirik.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Çünki OpenAI-yə şəkli bu qayda mime tipi ilə göndərilməlidir: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77B7C-CD49-C5A1-176E-1E796322B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A989F3-5DAB-B7A9-7356-5F20CFDE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83573" cy="5029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E918C4-6967-43D3-2943-D30F09FF9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72368"/>
              </p:ext>
            </p:extLst>
          </p:nvPr>
        </p:nvGraphicFramePr>
        <p:xfrm>
          <a:off x="314960" y="985696"/>
          <a:ext cx="3591560" cy="1463040"/>
        </p:xfrm>
        <a:graphic>
          <a:graphicData uri="http://schemas.openxmlformats.org/drawingml/2006/table">
            <a:tbl>
              <a:tblPr/>
              <a:tblGrid>
                <a:gridCol w="1795780">
                  <a:extLst>
                    <a:ext uri="{9D8B030D-6E8A-4147-A177-3AD203B41FA5}">
                      <a16:colId xmlns:a16="http://schemas.microsoft.com/office/drawing/2014/main" val="2869040315"/>
                    </a:ext>
                  </a:extLst>
                </a:gridCol>
                <a:gridCol w="1795780">
                  <a:extLst>
                    <a:ext uri="{9D8B030D-6E8A-4147-A177-3AD203B41FA5}">
                      <a16:colId xmlns:a16="http://schemas.microsoft.com/office/drawing/2014/main" val="225976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Fayl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MIME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57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jpg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image/jpeg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0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image/png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222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image/webp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5433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E874A05-C654-11D1-3604-48D73D2CF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8287"/>
            <a:ext cx="2933954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428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05927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3) </a:t>
            </a:r>
            <a:r>
              <a:rPr lang="en-US"/>
              <a:t>Bu kod OpenAI -nin API -si ilə danışacaq client obyektini yaratmaqdır.</a:t>
            </a:r>
            <a:endParaRPr lang="az-Latn-AZ"/>
          </a:p>
          <a:p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>
                <a:solidFill>
                  <a:srgbClr val="FF0000"/>
                </a:solidFill>
              </a:rPr>
              <a:t>Factory() </a:t>
            </a:r>
            <a:r>
              <a:rPr lang="en-US"/>
              <a:t>→ OpenAI client generator-udur</a:t>
            </a:r>
            <a:br>
              <a:rPr lang="az-Latn-AZ"/>
            </a:b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withApiKey(...) </a:t>
            </a:r>
            <a:r>
              <a:rPr lang="az-Latn-AZ"/>
              <a:t>→ </a:t>
            </a:r>
            <a:r>
              <a:rPr lang="az-Latn-AZ" b="1"/>
              <a:t>.env </a:t>
            </a:r>
            <a:r>
              <a:rPr lang="az-Latn-AZ"/>
              <a:t>faylında olan API key-i götürür: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az-Latn-AZ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az-Latn-AZ" b="1">
                <a:solidFill>
                  <a:srgbClr val="FF0000"/>
                </a:solidFill>
              </a:rPr>
              <a:t>make() </a:t>
            </a:r>
            <a:r>
              <a:rPr lang="az-Latn-AZ"/>
              <a:t>→ hazır OpenAI client qaytarır</a:t>
            </a:r>
            <a:br>
              <a:rPr lang="az-Latn-AZ"/>
            </a:br>
            <a:br>
              <a:rPr lang="az-Latn-AZ"/>
            </a:b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174A3-61F2-28FF-BE3D-5E7FC3E8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0533" cy="10059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B6C5C-67A6-DBA7-DAF5-A447F09C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E8D73-AAC3-5431-ACBC-08A588E66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0595"/>
            <a:ext cx="2979678" cy="800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047B2-9AC3-C7B8-B292-73FCAB370A5D}"/>
              </a:ext>
            </a:extLst>
          </p:cNvPr>
          <p:cNvSpPr txBox="1"/>
          <p:nvPr/>
        </p:nvSpPr>
        <p:spPr>
          <a:xfrm>
            <a:off x="43737" y="5544473"/>
            <a:ext cx="5871882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>
                <a:solidFill>
                  <a:srgbClr val="0070C0"/>
                </a:solidFill>
              </a:rPr>
              <a:t>$client </a:t>
            </a:r>
            <a:r>
              <a:rPr lang="az-Latn-AZ"/>
              <a:t>dəyişkəninin içində </a:t>
            </a:r>
            <a:r>
              <a:rPr lang="ru-RU"/>
              <a:t>OpenAI client obyekti</a:t>
            </a:r>
            <a:r>
              <a:rPr lang="az-Latn-AZ"/>
              <a:t> var.</a:t>
            </a:r>
            <a:r>
              <a:rPr lang="ru-RU"/>
              <a:t> </a:t>
            </a:r>
            <a:r>
              <a:rPr lang="az-Latn-AZ"/>
              <a:t>Y</a:t>
            </a:r>
            <a:r>
              <a:rPr lang="ru-RU"/>
              <a:t>əni PHP-də bir obyekt və içində API-ə qoşulmaq üçün lazım olan </a:t>
            </a:r>
            <a:r>
              <a:rPr lang="ru-RU" b="1"/>
              <a:t>konfiqurasiyalar</a:t>
            </a:r>
            <a:r>
              <a:rPr lang="ru-RU"/>
              <a:t>, </a:t>
            </a:r>
            <a:r>
              <a:rPr lang="ru-RU" b="1"/>
              <a:t>metodlar</a:t>
            </a:r>
            <a:r>
              <a:rPr lang="ru-RU"/>
              <a:t> və </a:t>
            </a:r>
            <a:r>
              <a:rPr lang="ru-RU" b="1"/>
              <a:t>property</a:t>
            </a:r>
            <a:r>
              <a:rPr lang="ru-RU"/>
              <a:t>-lər var.</a:t>
            </a:r>
          </a:p>
        </p:txBody>
      </p:sp>
    </p:spTree>
    <p:extLst>
      <p:ext uri="{BB962C8B-B14F-4D97-AF65-F5344CB8AC3E}">
        <p14:creationId xmlns:p14="http://schemas.microsoft.com/office/powerpoint/2010/main" val="41592582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Əgər </a:t>
            </a:r>
            <a:r>
              <a:rPr lang="az-Latn-AZ"/>
              <a:t>biz</a:t>
            </a:r>
            <a:r>
              <a:rPr lang="en-US"/>
              <a:t> bu</a:t>
            </a:r>
            <a:r>
              <a:rPr lang="az-Latn-AZ"/>
              <a:t> dəyişkəni</a:t>
            </a:r>
            <a:r>
              <a:rPr lang="en-US"/>
              <a:t> </a:t>
            </a:r>
            <a:r>
              <a:rPr lang="en-US" b="1"/>
              <a:t>print_r($client) </a:t>
            </a:r>
            <a:r>
              <a:rPr lang="en-US"/>
              <a:t>və ya </a:t>
            </a:r>
            <a:r>
              <a:rPr lang="en-US" b="1"/>
              <a:t>var_dump($client) </a:t>
            </a:r>
            <a:r>
              <a:rPr lang="en-US"/>
              <a:t>etsə</a:t>
            </a:r>
            <a:r>
              <a:rPr lang="az-Latn-AZ"/>
              <a:t>k</a:t>
            </a:r>
            <a:r>
              <a:rPr lang="en-US"/>
              <a:t>, real data belə görünəcək: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B6B-3751-CC56-08C8-6088C36A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98"/>
            <a:ext cx="5303980" cy="557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B797B-D79B-6A08-6D65-6497445D1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82" y="3429000"/>
            <a:ext cx="63201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56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4) Bu </a:t>
            </a:r>
            <a:r>
              <a:rPr lang="en-US" sz="1400"/>
              <a:t>kod OpenAI-nin GPT-4o modelinə bir “chat” sorğusu </a:t>
            </a:r>
            <a:r>
              <a:rPr lang="az-Latn-AZ" sz="1400"/>
              <a:t>yaradaraq həm </a:t>
            </a:r>
            <a:r>
              <a:rPr lang="en-US" sz="1400"/>
              <a:t>mətn həm də şəkil </a:t>
            </a:r>
            <a:r>
              <a:rPr lang="az-Latn-AZ" sz="1400"/>
              <a:t>göndərir</a:t>
            </a:r>
            <a:r>
              <a:rPr lang="en-US" sz="1400"/>
              <a:t> və</a:t>
            </a:r>
            <a:r>
              <a:rPr lang="az-Latn-AZ" sz="1400"/>
              <a:t> geriyə</a:t>
            </a:r>
            <a:r>
              <a:rPr lang="en-US" sz="1400"/>
              <a:t> analiz edilmiş mətn cavabı qaytarır: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chat() </a:t>
            </a:r>
            <a:r>
              <a:rPr lang="en-US" sz="1400"/>
              <a:t>→ Chat API-ni çağırmaq üçün </a:t>
            </a:r>
            <a:r>
              <a:rPr lang="az-Latn-AZ" sz="1400"/>
              <a:t>istifadə edilən </a:t>
            </a:r>
            <a:r>
              <a:rPr lang="en-US" sz="1400"/>
              <a:t>metod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>
                <a:solidFill>
                  <a:srgbClr val="FF0000"/>
                </a:solidFill>
              </a:rPr>
              <a:t>create([...]) </a:t>
            </a:r>
            <a:r>
              <a:rPr lang="en-US" sz="1400"/>
              <a:t>→ yeni chat sorğusu yaradır və serverə göndərir</a:t>
            </a:r>
            <a:r>
              <a:rPr lang="az-Latn-AZ" sz="1400"/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 metod içərisindəki array isə, sorğu parametrləridir.</a:t>
            </a:r>
          </a:p>
          <a:p>
            <a:endParaRPr lang="az-Latn-AZ" sz="140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b="1"/>
              <a:t>'model' =&gt; 'gpt-4o’</a:t>
            </a:r>
            <a:r>
              <a:rPr lang="en-US" sz="1400"/>
              <a:t> : </a:t>
            </a:r>
            <a:r>
              <a:rPr lang="az-Latn-AZ" sz="1400"/>
              <a:t>h</a:t>
            </a:r>
            <a:r>
              <a:rPr lang="en-US" sz="1400"/>
              <a:t>ansı modeldən istifadə olunacağını göstərir</a:t>
            </a:r>
            <a:endParaRPr lang="az-Latn-AZ" sz="140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 b="1"/>
              <a:t>'messages' =&gt; [...] </a:t>
            </a:r>
            <a:r>
              <a:rPr lang="az-Latn-AZ" sz="1400"/>
              <a:t>: Chat mesajları massiv şəklində verilir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69F8-9B1D-EABF-D03B-8C52AC16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2773326"/>
            <a:ext cx="609652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537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E809-1D76-DE16-E2D1-C9C747EA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2449745"/>
            <a:ext cx="1200254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574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3198753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2400"/>
              <a:t>B</a:t>
            </a:r>
            <a:r>
              <a:rPr lang="en-US" sz="2400"/>
              <a:t>u FormRequest</a:t>
            </a:r>
            <a:r>
              <a:rPr lang="az-Latn-AZ" sz="2400"/>
              <a:t>,</a:t>
            </a:r>
            <a:r>
              <a:rPr lang="en-US" sz="2400"/>
              <a:t> istifadəçidən göndərilən şəkil faylının şərtlərə uyğun</a:t>
            </a:r>
            <a:r>
              <a:rPr lang="az-Latn-AZ" sz="2400"/>
              <a:t>luğunu yoxlayır.</a:t>
            </a:r>
            <a:endParaRPr lang="ru-RU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62A70-CB78-D556-99CB-0A1CD40C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53" y="0"/>
            <a:ext cx="899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01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</a:t>
            </a:r>
            <a:r>
              <a:rPr lang="az-Latn-AZ"/>
              <a:t>,</a:t>
            </a:r>
            <a:r>
              <a:rPr lang="en-US"/>
              <a:t> API-dən qaytarılacaq </a:t>
            </a:r>
            <a:r>
              <a:rPr lang="en-US" i="1"/>
              <a:t>image generation cavabını </a:t>
            </a:r>
            <a:r>
              <a:rPr lang="en-US"/>
              <a:t>standart və kontrollu JSON forma</a:t>
            </a:r>
            <a:r>
              <a:rPr lang="az-Latn-AZ"/>
              <a:t>tına</a:t>
            </a:r>
            <a:r>
              <a:rPr lang="en-US"/>
              <a:t> salmaq üçün Resource </a:t>
            </a:r>
            <a:r>
              <a:rPr lang="az-Latn-AZ"/>
              <a:t>klası</a:t>
            </a:r>
            <a:r>
              <a:rPr lang="en-US"/>
              <a:t> yaradır.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280BA-6EC4-F5F3-326F-AF2E6B0C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457366"/>
            <a:ext cx="10950889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9860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controller istifadəçinin yüklədiyi şəkli qəbul edi</a:t>
            </a:r>
            <a:r>
              <a:rPr lang="az-Latn-AZ"/>
              <a:t>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/>
              <a:t>O</a:t>
            </a:r>
            <a:r>
              <a:rPr lang="en-US"/>
              <a:t>nu təhlükəsiz formada serverdə saxlayır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OpenAI vasitəsilə həmin şəkildən prompt generasiya etdirir. </a:t>
            </a:r>
            <a:endParaRPr lang="az-Latn-AZ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Daha sonra şəklin məlumatlarını və generasiya olunmuş prompt-u bazaya yazır və API response kimi qaytarır.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416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7185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7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055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936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8639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402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154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16759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9266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5133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15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Tinker ilə istifadəçi yaratmanın qısa yolu.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4192-D4B6-4558-A07A-A0A53BE9D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897247"/>
            <a:ext cx="6927180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İkinci post daha əlavə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BFA3C-63B9-AF52-8A68-71F2315F0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700"/>
            <a:ext cx="341405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0FFD3-94BC-A266-EA5C-9675FB49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81" y="0"/>
            <a:ext cx="7605419" cy="502963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966D9C9-05E7-B4E4-2550-E0C1007E96AA}"/>
              </a:ext>
            </a:extLst>
          </p:cNvPr>
          <p:cNvSpPr/>
          <p:nvPr/>
        </p:nvSpPr>
        <p:spPr>
          <a:xfrm>
            <a:off x="3776798" y="2330152"/>
            <a:ext cx="447040" cy="3693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76EC9B-A194-8441-AC59-BCED7365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0557"/>
            <a:ext cx="5502117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Postları tək-tək əldə etmək üçün </a:t>
            </a:r>
            <a:r>
              <a:rPr lang="en-US"/>
              <a:t>show() </a:t>
            </a:r>
            <a:r>
              <a:rPr lang="az-Latn-AZ"/>
              <a:t>metodundan istifadə edirik. Burada əsas yer </a:t>
            </a:r>
            <a:r>
              <a:rPr lang="en-US"/>
              <a:t>$id parametrdiri.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Daha </a:t>
            </a:r>
            <a:r>
              <a:rPr lang="az-Latn-AZ"/>
              <a:t>qısa yazılış olması üçün isə, bu cür yazaraq dataları əldə edə bilərik.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/>
              <a:t>Bəli. </a:t>
            </a:r>
            <a:r>
              <a:rPr lang="en-US" b="1"/>
              <a:t>public function show(Post $post) </a:t>
            </a:r>
            <a:r>
              <a:rPr lang="en-US"/>
              <a:t>yazdıqda Laravel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50"/>
                </a:solidFill>
              </a:rPr>
              <a:t>Route Model Binding </a:t>
            </a:r>
            <a:r>
              <a:rPr lang="en-US"/>
              <a:t>istifadə edir və URL-də gələn </a:t>
            </a:r>
            <a:r>
              <a:rPr lang="en-US" b="1"/>
              <a:t>{post} </a:t>
            </a:r>
            <a:r>
              <a:rPr lang="en-US"/>
              <a:t>parametrini avtomatik olaraq primary key (default: id) üzrə Post modelindən tapır. Tapılmasa avtomatik 404 qaytarır.</a:t>
            </a:r>
          </a:p>
          <a:p>
            <a:endParaRPr lang="en-US"/>
          </a:p>
          <a:p>
            <a:r>
              <a:rPr lang="en-US"/>
              <a:t>Fərq qısa şəkildə: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Post $post </a:t>
            </a:r>
            <a:r>
              <a:rPr lang="en-US"/>
              <a:t>→ Avtomatikdir: Laravel arxa planda </a:t>
            </a:r>
            <a:r>
              <a:rPr lang="en-US" b="1"/>
              <a:t>findOrFail() </a:t>
            </a:r>
            <a:r>
              <a:rPr lang="en-US"/>
              <a:t>edir, kod daha təmiz və təhlükəsizdir.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string $id + findOrFail() </a:t>
            </a:r>
            <a:r>
              <a:rPr lang="en-US"/>
              <a:t>→ Manualdır: Postu özün tapırsan, daha çox kod yazılır.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Route Model Binding type-safe, oxunaqlı və best practice sayılır.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Hər ikisi nəticə olaraq eyni işi görür, fərq idarəetmə üsulundadır.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075C-ECB0-6C47-F8F2-A88F06FB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622"/>
            <a:ext cx="3174263" cy="1110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C9C9BF-4101-3619-67BD-88C3F410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83"/>
            <a:ext cx="3940560" cy="1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URL yerində 1 yazanda birinci postu, 2 yazanda ikinci postu əldə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B4049-70F3-1255-7471-F4DF45D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458"/>
            <a:ext cx="5934287" cy="4131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951B7-5B88-AD89-6940-CAD18033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99" y="2726459"/>
            <a:ext cx="5910644" cy="41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update() metodu </a:t>
            </a:r>
            <a:r>
              <a:rPr lang="az-Latn-AZ"/>
              <a:t>üçündə identifikatoru avtomatik işləməsi üçün `</a:t>
            </a:r>
            <a:r>
              <a:rPr lang="az-Latn-AZ" b="1">
                <a:solidFill>
                  <a:srgbClr val="C00000"/>
                </a:solidFill>
              </a:rPr>
              <a:t>Post </a:t>
            </a:r>
            <a:r>
              <a:rPr lang="en-US" b="1">
                <a:solidFill>
                  <a:srgbClr val="C00000"/>
                </a:solidFill>
              </a:rPr>
              <a:t>$post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olaraq dəyişdirin. Bu və bunun kimi digər bütün metodlarda eyni qaydanı tətbiq edə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06260-F02D-EDED-0229-FC0F8F2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734"/>
            <a:ext cx="3566469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BFF07-421F-5930-2C7B-F0D21F3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19" y="1561641"/>
            <a:ext cx="762828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Silmək üçündə eyni qayda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FE1B6-0ED6-CB62-16CB-4046A8E0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2"/>
            <a:ext cx="6211940" cy="178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974982-0198-9A0D-4575-73E9EC90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54" y="2575189"/>
            <a:ext cx="7689246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StorePostRequest</a:t>
            </a:r>
            <a:r>
              <a:rPr lang="en-US"/>
              <a:t> Form Request yaratmaq üçündür və məqsədi validation və authorization məntiqini controller-dən ayırmaqdır.</a:t>
            </a:r>
            <a:endParaRPr lang="az-Latn-AZ"/>
          </a:p>
          <a:p>
            <a:endParaRPr lang="en-US"/>
          </a:p>
          <a:p>
            <a:r>
              <a:rPr lang="en-US"/>
              <a:t>Bu faylda post yaratmaq üçün gələn dataların qaydalarını (rules) yazırsan.</a:t>
            </a:r>
            <a:endParaRPr lang="az-Latn-AZ"/>
          </a:p>
          <a:p>
            <a:endParaRPr lang="en-US"/>
          </a:p>
          <a:p>
            <a:r>
              <a:rPr lang="en-US"/>
              <a:t>Controller daha təmiz və oxunaqlı olur, təkrar validation azalır.</a:t>
            </a:r>
            <a:endParaRPr lang="az-Latn-AZ"/>
          </a:p>
          <a:p>
            <a:endParaRPr lang="en-US"/>
          </a:p>
          <a:p>
            <a:r>
              <a:rPr lang="en-US"/>
              <a:t>Laravel</a:t>
            </a:r>
            <a:r>
              <a:rPr lang="az-Latn-AZ"/>
              <a:t>,</a:t>
            </a:r>
            <a:r>
              <a:rPr lang="en-US"/>
              <a:t> request gələndə avtomatik bu qaydaları yoxlayır, səhv varsa 422 error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828CC-B374-1FB0-4AB4-4E0D42DE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9923"/>
            <a:ext cx="12192000" cy="20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authorize() </a:t>
            </a:r>
            <a:r>
              <a:rPr lang="en-US"/>
              <a:t>metodu istifadəçinin bu request-i etməyə icazəsi varmı? sualını cavablandırır.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false</a:t>
            </a:r>
            <a:r>
              <a:rPr lang="en-US"/>
              <a:t> olsaydı, request avtomatik bloklanardı və controller-ə çatmazdı (403 Forbidden). </a:t>
            </a:r>
            <a:endParaRPr lang="az-Latn-AZ"/>
          </a:p>
          <a:p>
            <a:endParaRPr lang="az-Latn-AZ" b="1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true</a:t>
            </a:r>
            <a:r>
              <a:rPr lang="en-US"/>
              <a:t> etdikdə isə deyirik ki, hamı bu əməliyyatı edə bilər. </a:t>
            </a:r>
            <a:endParaRPr lang="az-Latn-AZ"/>
          </a:p>
          <a:p>
            <a:endParaRPr lang="az-Latn-AZ"/>
          </a:p>
          <a:p>
            <a:r>
              <a:rPr lang="en-US"/>
              <a:t>İstifadəçi əsaslı icazə yoxlaması lazım olanda burada auth, role, policy yoxlanılır.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8DE5-ACBF-8EAC-A0CF-973C1358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72" y="3160111"/>
            <a:ext cx="6096528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rules() </a:t>
            </a:r>
            <a:r>
              <a:rPr lang="en-US"/>
              <a:t>metodu post yaradılarkən gələn dataların </a:t>
            </a:r>
            <a:r>
              <a:rPr lang="en-US" b="1"/>
              <a:t>mütləq, tip </a:t>
            </a:r>
            <a:r>
              <a:rPr lang="en-US"/>
              <a:t>və</a:t>
            </a:r>
            <a:r>
              <a:rPr lang="en-US" b="1"/>
              <a:t> minimum uzunluq </a:t>
            </a:r>
            <a:r>
              <a:rPr lang="en-US"/>
              <a:t>qaydalarını müəyyən edir.</a:t>
            </a:r>
            <a:endParaRPr lang="az-Latn-AZ"/>
          </a:p>
          <a:p>
            <a:endParaRPr lang="en-US"/>
          </a:p>
          <a:p>
            <a:r>
              <a:rPr lang="en-US" b="1"/>
              <a:t>StorePostRequest</a:t>
            </a:r>
            <a:r>
              <a:rPr lang="en-US"/>
              <a:t> </a:t>
            </a:r>
            <a:r>
              <a:rPr lang="az-Latn-AZ"/>
              <a:t>həmin sorğu, </a:t>
            </a:r>
            <a:r>
              <a:rPr lang="en-US"/>
              <a:t>controller-ə daxil olmadan əvvəl bu qaydaları avtomatik yoxlayır.</a:t>
            </a:r>
            <a:endParaRPr lang="az-Latn-AZ"/>
          </a:p>
          <a:p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$request-&gt;validate</a:t>
            </a:r>
            <a:r>
              <a:rPr lang="en-US" b="1">
                <a:solidFill>
                  <a:srgbClr val="00B050"/>
                </a:solidFill>
              </a:rPr>
              <a:t>d</a:t>
            </a:r>
            <a:r>
              <a:rPr lang="en-US" b="1">
                <a:solidFill>
                  <a:srgbClr val="FF0000"/>
                </a:solidFill>
              </a:rPr>
              <a:t>() </a:t>
            </a:r>
            <a:r>
              <a:rPr lang="en-US"/>
              <a:t>yalnız keçərli (safe) datanı qaytarır.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2E709-FA8B-B77E-BFF2-611F3A83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476231"/>
            <a:ext cx="7548880" cy="5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validation zamanı standart error mesajlarını özəl (custom) mesajlarla əvəz etmək üçün istifadə olunur.</a:t>
            </a:r>
            <a:endParaRPr lang="az-Latn-AZ"/>
          </a:p>
          <a:p>
            <a:endParaRPr lang="az-Latn-AZ"/>
          </a:p>
          <a:p>
            <a:r>
              <a:rPr lang="az-Latn-AZ"/>
              <a:t>Title –ı, silərək Send edin və xətanı mesajını görün.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DD9D4-0C46-13B4-F03F-93D63E9E3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6882"/>
            <a:ext cx="4330517" cy="528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C4E7B-0D6C-E8F5-3971-DE7C48A0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36" y="1576882"/>
            <a:ext cx="7658764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yazı </a:t>
            </a:r>
            <a:r>
              <a:rPr lang="en-US" b="1"/>
              <a:t>title</a:t>
            </a:r>
            <a:r>
              <a:rPr lang="en-US"/>
              <a:t> sahəsi üçün </a:t>
            </a:r>
            <a:r>
              <a:rPr lang="en-US" b="1"/>
              <a:t>validation</a:t>
            </a:r>
            <a:r>
              <a:rPr lang="en-US"/>
              <a:t> </a:t>
            </a:r>
            <a:r>
              <a:rPr lang="en-US" b="1"/>
              <a:t>qaydalarına</a:t>
            </a:r>
            <a:r>
              <a:rPr lang="en-US"/>
              <a:t> uyğun xüsusi error mesajlarını təyin edir, </a:t>
            </a:r>
            <a:r>
              <a:rPr lang="en-US" b="1">
                <a:solidFill>
                  <a:srgbClr val="00B050"/>
                </a:solidFill>
              </a:rPr>
              <a:t>:min </a:t>
            </a:r>
            <a:r>
              <a:rPr lang="en-US"/>
              <a:t>isə Laravel tərəfindən avtomatik olaraq </a:t>
            </a:r>
            <a:r>
              <a:rPr lang="en-US" b="1"/>
              <a:t>min</a:t>
            </a:r>
            <a:r>
              <a:rPr lang="en-US"/>
              <a:t> qaydasında göstərilən rəqəmlə əvəz olunan dinamik dəyişəndir (məsələn, </a:t>
            </a:r>
            <a:r>
              <a:rPr lang="en-US" b="1"/>
              <a:t>min:2 → 2</a:t>
            </a:r>
            <a:r>
              <a:rPr lang="en-US"/>
              <a:t>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B5B85-8451-D43A-C8C0-CDE137BF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4718"/>
            <a:ext cx="4204454" cy="4653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2BF7E-1DB5-55EC-34FE-07089434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01" y="2204721"/>
            <a:ext cx="7813699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'tags' =&gt; 'array' </a:t>
            </a:r>
            <a:r>
              <a:rPr lang="az-Latn-AZ"/>
              <a:t>— tags adlı input-un massiv (array) olmalı olduğunu yoxlayır.</a:t>
            </a:r>
          </a:p>
          <a:p>
            <a:endParaRPr lang="az-Latn-AZ"/>
          </a:p>
          <a:p>
            <a:r>
              <a:rPr lang="az-Latn-AZ" b="1"/>
              <a:t>'tags.*' =&gt; 'string|min:2' </a:t>
            </a:r>
            <a:r>
              <a:rPr lang="az-Latn-AZ"/>
              <a:t>— həmin massivdəki hər bir elementin (</a:t>
            </a:r>
            <a:r>
              <a:rPr lang="az-Latn-AZ" b="1"/>
              <a:t>*</a:t>
            </a:r>
            <a:r>
              <a:rPr lang="az-Latn-AZ"/>
              <a:t>) string tipində və minimum </a:t>
            </a:r>
            <a:r>
              <a:rPr lang="az-Latn-AZ" b="1"/>
              <a:t>2</a:t>
            </a:r>
            <a:r>
              <a:rPr lang="az-Latn-AZ"/>
              <a:t> simvol olmasını tələb edir.</a:t>
            </a:r>
          </a:p>
          <a:p>
            <a:endParaRPr lang="az-Latn-AZ"/>
          </a:p>
          <a:p>
            <a:r>
              <a:rPr lang="az-Latn-AZ"/>
              <a:t>Yəni </a:t>
            </a:r>
            <a:r>
              <a:rPr lang="az-Latn-AZ" b="1"/>
              <a:t>tags = ["php", "laravel"] </a:t>
            </a:r>
            <a:r>
              <a:rPr lang="az-Latn-AZ"/>
              <a:t>keçərlidir, </a:t>
            </a:r>
            <a:r>
              <a:rPr lang="az-Latn-AZ" b="1"/>
              <a:t>tags = "php" </a:t>
            </a:r>
            <a:r>
              <a:rPr lang="az-Latn-AZ"/>
              <a:t>və ya </a:t>
            </a:r>
            <a:r>
              <a:rPr lang="az-Latn-AZ" b="1"/>
              <a:t>["p"] </a:t>
            </a:r>
            <a:r>
              <a:rPr lang="az-Latn-AZ"/>
              <a:t>isə yanlışdır.</a:t>
            </a:r>
          </a:p>
          <a:p>
            <a:endParaRPr lang="az-Latn-AZ"/>
          </a:p>
          <a:p>
            <a:endParaRPr lang="az-Latn-AZ"/>
          </a:p>
          <a:p>
            <a:r>
              <a:rPr lang="az-Latn-AZ" b="1">
                <a:highlight>
                  <a:srgbClr val="FFFF00"/>
                </a:highlight>
              </a:rPr>
              <a:t>QEYD</a:t>
            </a:r>
            <a:r>
              <a:rPr lang="az-Latn-AZ"/>
              <a:t>: düzü bizdə hal-hazırda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tags</a:t>
            </a:r>
            <a:r>
              <a:rPr lang="az-Latn-AZ"/>
              <a:t> adlı </a:t>
            </a:r>
            <a:r>
              <a:rPr lang="az-Latn-AZ" b="1"/>
              <a:t>sütun</a:t>
            </a:r>
            <a:r>
              <a:rPr lang="az-Latn-AZ"/>
              <a:t> yoxdur. Ona görə </a:t>
            </a:r>
            <a:r>
              <a:rPr lang="az-Latn-AZ" b="1"/>
              <a:t>Send</a:t>
            </a:r>
            <a:r>
              <a:rPr lang="az-Latn-AZ"/>
              <a:t> dedikdə xəta alarıq. Ancaq validate hissəsini şərti olaraq göstərirəm ki, yəni bu cür etmək mümkündür.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078C5-119A-46BE-7C8C-150E670F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90199"/>
            <a:ext cx="3474720" cy="3957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C39F-33D2-CAFC-2C65-7D963391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945" y="2890199"/>
            <a:ext cx="6118054" cy="39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PostResource</a:t>
            </a:r>
            <a:r>
              <a:rPr lang="en-US"/>
              <a:t> API response-ları standartlaşdırmaq və nəzarət etmək üçün istifadə olunur. Modelin bütün sahələrini deyil, yalnız istədiyin field-ləri client-ə göndərməyə imkan verir. Response formatını mərkəzləşdirilmiş şəkildə idarə edirsən (rename, əlavə data və s.).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3E0B-64F3-D50E-0D70-0B6A11DE4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827"/>
            <a:ext cx="12283440" cy="20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sətir </a:t>
            </a:r>
            <a:r>
              <a:rPr lang="en-US" b="1"/>
              <a:t>Post</a:t>
            </a:r>
            <a:r>
              <a:rPr lang="en-US"/>
              <a:t> modellərinin kolleksiyasını </a:t>
            </a:r>
            <a:r>
              <a:rPr lang="en-US" b="1"/>
              <a:t>PostResource</a:t>
            </a:r>
            <a:r>
              <a:rPr lang="en-US"/>
              <a:t> vasitəsilə transform edib API response kimi qaytarır. Yəni hər Post obyekti resource formatına salınır və vahid, təmiz JSON struktur əldə olunur.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C73E2-2380-32EA-0F6D-4EB2091F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80" y="646330"/>
            <a:ext cx="5325219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Bu metod </a:t>
            </a:r>
            <a:r>
              <a:rPr lang="en-US" sz="1600" b="1"/>
              <a:t>Post</a:t>
            </a:r>
            <a:r>
              <a:rPr lang="en-US" sz="1600"/>
              <a:t> modelinin hansı </a:t>
            </a:r>
            <a:r>
              <a:rPr lang="en-US" sz="1600" b="1"/>
              <a:t>User</a:t>
            </a:r>
            <a:r>
              <a:rPr lang="en-US" sz="1600"/>
              <a:t>-ə aid olduğunu bildirən Eloquent relationship-dir.</a:t>
            </a:r>
            <a:r>
              <a:rPr lang="az-Latn-AZ" sz="1600"/>
              <a:t> </a:t>
            </a:r>
          </a:p>
          <a:p>
            <a:endParaRPr lang="az-Latn-AZ" sz="1600"/>
          </a:p>
          <a:p>
            <a:r>
              <a:rPr lang="en-US" sz="1600" b="1"/>
              <a:t>belongsTo(User::class, 'author_id')</a:t>
            </a:r>
            <a:r>
              <a:rPr lang="en-US" sz="1600"/>
              <a:t> deyir ki, hər </a:t>
            </a:r>
            <a:r>
              <a:rPr lang="en-US" sz="1600" b="1"/>
              <a:t>post</a:t>
            </a:r>
            <a:r>
              <a:rPr lang="az-Latn-AZ" sz="1600" b="1"/>
              <a:t>,</a:t>
            </a:r>
            <a:r>
              <a:rPr lang="en-US" sz="1600" b="1"/>
              <a:t> author_id foreign key </a:t>
            </a:r>
            <a:r>
              <a:rPr lang="en-US" sz="1600"/>
              <a:t>vasitəsilə bir istifadəçiyə bağlıdır və </a:t>
            </a:r>
            <a:r>
              <a:rPr lang="en-US" sz="1600" b="1"/>
              <a:t>$post-&gt;</a:t>
            </a:r>
            <a:r>
              <a:rPr lang="az-Latn-AZ" sz="1600" b="1"/>
              <a:t>author</a:t>
            </a:r>
            <a:r>
              <a:rPr lang="en-US" sz="1600" b="1"/>
              <a:t> </a:t>
            </a:r>
            <a:r>
              <a:rPr lang="en-US" sz="1600"/>
              <a:t>ilə müəllifi əldə etmək mümkündür.</a:t>
            </a:r>
            <a:endParaRPr lang="ru-RU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0367A-7100-E555-1607-70BA9AE8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151" y="1580990"/>
            <a:ext cx="6675698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metod </a:t>
            </a:r>
            <a:r>
              <a:rPr lang="en-US" b="1"/>
              <a:t>User</a:t>
            </a:r>
            <a:r>
              <a:rPr lang="en-US"/>
              <a:t> ilə </a:t>
            </a:r>
            <a:r>
              <a:rPr lang="en-US" b="1"/>
              <a:t>Post</a:t>
            </a:r>
            <a:r>
              <a:rPr lang="en-US"/>
              <a:t> arasında one-to-many əlaqəni təyin edir.</a:t>
            </a:r>
            <a:endParaRPr lang="az-Latn-AZ"/>
          </a:p>
          <a:p>
            <a:endParaRPr lang="en-US"/>
          </a:p>
          <a:p>
            <a:r>
              <a:rPr lang="en-US" b="1"/>
              <a:t>hasMany(Post::class, 'author_id') </a:t>
            </a:r>
            <a:r>
              <a:rPr lang="en-US"/>
              <a:t>deyir ki, bir user-in bir neçə </a:t>
            </a:r>
            <a:r>
              <a:rPr lang="en-US" b="1"/>
              <a:t>postu</a:t>
            </a:r>
            <a:r>
              <a:rPr lang="en-US"/>
              <a:t> ola bilər və onlar </a:t>
            </a:r>
            <a:r>
              <a:rPr lang="en-US" b="1"/>
              <a:t>posts</a:t>
            </a:r>
            <a:r>
              <a:rPr lang="en-US"/>
              <a:t> cədvəlində </a:t>
            </a:r>
            <a:r>
              <a:rPr lang="en-US" b="1"/>
              <a:t>author_id </a:t>
            </a:r>
            <a:r>
              <a:rPr lang="en-US"/>
              <a:t>ilə saxlanılır.</a:t>
            </a:r>
            <a:endParaRPr lang="az-Latn-AZ"/>
          </a:p>
          <a:p>
            <a:endParaRPr lang="en-US"/>
          </a:p>
          <a:p>
            <a:r>
              <a:rPr lang="en-US"/>
              <a:t>Nəticədə </a:t>
            </a:r>
            <a:r>
              <a:rPr lang="en-US" b="1"/>
              <a:t>$user-&gt;posts </a:t>
            </a:r>
            <a:r>
              <a:rPr lang="en-US"/>
              <a:t>yazaraq həmin istifadəçiyə aid bütün postları əldə edirsən.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B6FE2-C36B-F94D-E8E1-CBE13DFD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267" y="1973157"/>
            <a:ext cx="6614733" cy="488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59A66-46CC-E817-4C16-D3F58C699E6C}"/>
              </a:ext>
            </a:extLst>
          </p:cNvPr>
          <p:cNvSpPr txBox="1"/>
          <p:nvPr/>
        </p:nvSpPr>
        <p:spPr>
          <a:xfrm>
            <a:off x="0" y="4954466"/>
            <a:ext cx="5602667" cy="190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/>
              <a:t>HasMany</a:t>
            </a:r>
            <a:r>
              <a:rPr lang="ru-RU" sz="1600"/>
              <a:t> return type hint-dir və bildirir ki, bu metod</a:t>
            </a:r>
            <a:r>
              <a:rPr lang="az-Latn-AZ" sz="1600"/>
              <a:t>,</a:t>
            </a:r>
            <a:r>
              <a:rPr lang="ru-RU" sz="1600"/>
              <a:t> </a:t>
            </a:r>
            <a:r>
              <a:rPr lang="ru-RU" sz="1600" b="1"/>
              <a:t>Eloquent HasMany relationship</a:t>
            </a:r>
            <a:r>
              <a:rPr lang="ru-RU" sz="1600"/>
              <a:t> qaytarır. Yəni </a:t>
            </a:r>
            <a:r>
              <a:rPr lang="ru-RU" sz="1600" b="1"/>
              <a:t>$user-&gt;posts </a:t>
            </a:r>
            <a:r>
              <a:rPr lang="ru-RU" sz="1600"/>
              <a:t>çağırdıqda nəticə </a:t>
            </a:r>
            <a:r>
              <a:rPr lang="ru-RU" sz="1600" b="1"/>
              <a:t>Post</a:t>
            </a:r>
            <a:r>
              <a:rPr lang="ru-RU" sz="1600"/>
              <a:t> modelindən ibarət kolleksiya olacaq. Type hint istifadə etmək IDE-də autocompletion və kod oxunaqlığını artırır.</a:t>
            </a:r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</a:t>
            </a:r>
            <a:r>
              <a:rPr lang="en-US" b="1"/>
              <a:t>toArray() </a:t>
            </a:r>
            <a:r>
              <a:rPr lang="en-US"/>
              <a:t>metodu </a:t>
            </a:r>
            <a:r>
              <a:rPr lang="en-US" b="1"/>
              <a:t>PostResource</a:t>
            </a:r>
            <a:r>
              <a:rPr lang="en-US"/>
              <a:t>-un </a:t>
            </a:r>
            <a:r>
              <a:rPr lang="en-US" b="1"/>
              <a:t>JSON response </a:t>
            </a:r>
            <a:r>
              <a:rPr lang="en-US"/>
              <a:t>formatını müəyyən edir.</a:t>
            </a:r>
          </a:p>
          <a:p>
            <a:endParaRPr lang="en-US"/>
          </a:p>
          <a:p>
            <a:r>
              <a:rPr lang="en-US" b="1"/>
              <a:t>$this-&gt;id, $this-&gt;title, $this-&gt;body </a:t>
            </a:r>
            <a:r>
              <a:rPr lang="en-US"/>
              <a:t>postun əsas məlumatları.</a:t>
            </a:r>
          </a:p>
          <a:p>
            <a:endParaRPr lang="en-US"/>
          </a:p>
          <a:p>
            <a:r>
              <a:rPr lang="en-US" b="1"/>
              <a:t>created_at </a:t>
            </a:r>
            <a:r>
              <a:rPr lang="en-US"/>
              <a:t>və </a:t>
            </a:r>
            <a:r>
              <a:rPr lang="en-US" b="1"/>
              <a:t>updated_at </a:t>
            </a:r>
            <a:r>
              <a:rPr lang="az-Latn-AZ"/>
              <a:t>isə</a:t>
            </a:r>
            <a:r>
              <a:rPr lang="en-US"/>
              <a:t> datetime formatı </a:t>
            </a:r>
            <a:r>
              <a:rPr lang="en-US" b="1"/>
              <a:t>Y-m-d H:i:s</a:t>
            </a:r>
            <a:r>
              <a:rPr lang="en-US"/>
              <a:t> şəklində çevrilir.</a:t>
            </a:r>
          </a:p>
          <a:p>
            <a:endParaRPr lang="en-US"/>
          </a:p>
          <a:p>
            <a:r>
              <a:rPr lang="en-US" b="1"/>
              <a:t>'author' =&gt; [...] </a:t>
            </a:r>
            <a:r>
              <a:rPr lang="az-Latn-AZ" b="1"/>
              <a:t> </a:t>
            </a:r>
            <a:r>
              <a:rPr lang="az-Latn-AZ"/>
              <a:t>isə</a:t>
            </a:r>
            <a:r>
              <a:rPr lang="en-US"/>
              <a:t> postun müəllifi haqqında nested məlumat, </a:t>
            </a:r>
            <a:r>
              <a:rPr lang="en-US" b="1"/>
              <a:t>$this-&gt;author belongsTo relationship </a:t>
            </a:r>
            <a:r>
              <a:rPr lang="en-US"/>
              <a:t>ilə gətirilir.</a:t>
            </a:r>
          </a:p>
          <a:p>
            <a:endParaRPr lang="en-US"/>
          </a:p>
          <a:p>
            <a:r>
              <a:rPr lang="en-US"/>
              <a:t>Nəticədə API-yə göndərilən JSON</a:t>
            </a:r>
            <a:r>
              <a:rPr lang="az-Latn-AZ"/>
              <a:t>,  </a:t>
            </a:r>
            <a:r>
              <a:rPr lang="en-US"/>
              <a:t> standart, təmiz və client üçün oxunaqlı olur.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F9CA8-B150-2B1A-D20F-5A070E7A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66" y="2585322"/>
            <a:ext cx="6700334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BF43-123A-6737-1957-C49CB2DB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90"/>
            <a:ext cx="12192000" cy="55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User üçün bir UserResource faylı yaradırıq.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B17BF-C7BB-4B6F-DD3E-10CA32E6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4" y="2754571"/>
            <a:ext cx="7986452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/>
              <a:t>'author' =&gt; new UserResource($this-&gt;author) </a:t>
            </a:r>
            <a:r>
              <a:rPr lang="en-US" sz="1600"/>
              <a:t>hissəsi deyir ki, </a:t>
            </a:r>
            <a:r>
              <a:rPr lang="en-US" sz="1600" b="1"/>
              <a:t>Post</a:t>
            </a:r>
            <a:r>
              <a:rPr lang="en-US" sz="1600"/>
              <a:t>-un müəllifini (author) </a:t>
            </a:r>
            <a:r>
              <a:rPr lang="en-US" sz="1600" b="1"/>
              <a:t>UserResource</a:t>
            </a:r>
            <a:r>
              <a:rPr lang="en-US" sz="1600"/>
              <a:t> vasitəsilə formatla.</a:t>
            </a:r>
          </a:p>
          <a:p>
            <a:endParaRPr lang="en-US" sz="1600"/>
          </a:p>
          <a:p>
            <a:r>
              <a:rPr lang="en-US" sz="1600" b="1"/>
              <a:t>$this-&gt;author → Post </a:t>
            </a:r>
            <a:r>
              <a:rPr lang="en-US" sz="1600"/>
              <a:t>modelindəki </a:t>
            </a:r>
            <a:r>
              <a:rPr lang="en-US" sz="1600" b="1"/>
              <a:t>belongsTo(User::class, 'author_id') </a:t>
            </a:r>
            <a:r>
              <a:rPr lang="en-US" sz="1600"/>
              <a:t>əlaqəsidir, yəni müəllifin </a:t>
            </a:r>
            <a:r>
              <a:rPr lang="en-US" sz="1600" b="1"/>
              <a:t>User</a:t>
            </a:r>
            <a:r>
              <a:rPr lang="en-US" sz="1600"/>
              <a:t> modeli.</a:t>
            </a:r>
          </a:p>
          <a:p>
            <a:endParaRPr lang="en-US" sz="1600"/>
          </a:p>
          <a:p>
            <a:r>
              <a:rPr lang="en-US" sz="1600" b="1"/>
              <a:t>new UserResource($this-&gt;author) </a:t>
            </a:r>
            <a:r>
              <a:rPr lang="en-US" sz="1600"/>
              <a:t>→ həmin </a:t>
            </a:r>
            <a:r>
              <a:rPr lang="en-US" sz="1600" b="1"/>
              <a:t>User</a:t>
            </a:r>
            <a:r>
              <a:rPr lang="en-US" sz="1600"/>
              <a:t> modelini </a:t>
            </a:r>
            <a:r>
              <a:rPr lang="en-US" sz="1600" b="1"/>
              <a:t>UserResource</a:t>
            </a:r>
            <a:r>
              <a:rPr lang="en-US" sz="1600"/>
              <a:t>-un </a:t>
            </a:r>
            <a:r>
              <a:rPr lang="en-US" sz="1600" b="1"/>
              <a:t>toArray() </a:t>
            </a:r>
            <a:r>
              <a:rPr lang="en-US" sz="1600"/>
              <a:t>metodundan keçirdir</a:t>
            </a:r>
            <a:r>
              <a:rPr lang="az-Latn-AZ" sz="1600"/>
              <a:t> və </a:t>
            </a:r>
            <a:r>
              <a:rPr lang="en-US" sz="1600"/>
              <a:t>yalnız </a:t>
            </a:r>
            <a:r>
              <a:rPr lang="en-US" sz="1600" b="1"/>
              <a:t>id</a:t>
            </a:r>
            <a:r>
              <a:rPr lang="en-US" sz="1600"/>
              <a:t>, </a:t>
            </a:r>
            <a:r>
              <a:rPr lang="en-US" sz="1600" b="1"/>
              <a:t>name</a:t>
            </a:r>
            <a:r>
              <a:rPr lang="en-US" sz="1600"/>
              <a:t>, </a:t>
            </a:r>
            <a:r>
              <a:rPr lang="en-US" sz="1600" b="1"/>
              <a:t>email</a:t>
            </a:r>
            <a:r>
              <a:rPr lang="en-US" sz="1600"/>
              <a:t> sahələrini JSON-a daxil edir.</a:t>
            </a:r>
          </a:p>
          <a:p>
            <a:endParaRPr lang="en-US" sz="1600"/>
          </a:p>
          <a:p>
            <a:r>
              <a:rPr lang="en-US" sz="1600"/>
              <a:t>Nəticədə </a:t>
            </a:r>
            <a:r>
              <a:rPr lang="en-US" sz="1600" b="1"/>
              <a:t>PostResource</a:t>
            </a:r>
            <a:r>
              <a:rPr lang="en-US" sz="1600"/>
              <a:t> </a:t>
            </a:r>
            <a:r>
              <a:rPr lang="en-US" sz="1600" b="1"/>
              <a:t>JSON</a:t>
            </a:r>
            <a:r>
              <a:rPr lang="en-US" sz="1600"/>
              <a:t>-u</a:t>
            </a:r>
            <a:r>
              <a:rPr lang="az-Latn-AZ" sz="1600"/>
              <a:t>,</a:t>
            </a:r>
            <a:r>
              <a:rPr lang="en-US" sz="1600"/>
              <a:t> nested </a:t>
            </a:r>
            <a:r>
              <a:rPr lang="az-Latn-AZ" sz="1600"/>
              <a:t>bir forma alır və</a:t>
            </a:r>
            <a:r>
              <a:rPr lang="en-US" sz="1600"/>
              <a:t> </a:t>
            </a:r>
            <a:r>
              <a:rPr lang="en-US" sz="1600" i="1" u="sng"/>
              <a:t>postun məlumatları + müəllif məlumatları</a:t>
            </a:r>
            <a:r>
              <a:rPr lang="en-US" sz="1600" i="1"/>
              <a:t> </a:t>
            </a:r>
            <a:r>
              <a:rPr lang="en-US" sz="1600"/>
              <a:t>standart və eyni formatda client-ə göndərilir.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0E8E3-D770-7220-B935-CA30C9D7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89"/>
          <a:stretch/>
        </p:blipFill>
        <p:spPr>
          <a:xfrm>
            <a:off x="5029200" y="3036728"/>
            <a:ext cx="7162800" cy="3821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9E5C8-58AF-6CBF-C533-F5BEAD45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4"/>
          <a:stretch/>
        </p:blipFill>
        <p:spPr>
          <a:xfrm>
            <a:off x="0" y="3036728"/>
            <a:ext cx="4890877" cy="38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44F91-23F8-D046-DA54-C0644657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08" y="0"/>
            <a:ext cx="8060492" cy="68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show( ) </a:t>
            </a:r>
            <a:r>
              <a:rPr lang="az-Latn-AZ"/>
              <a:t>üçündə eyni qaydanı tətbiq edin.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BE9A-2D93-D508-8A13-8EBF8DD3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4498480" cy="5628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EC74B-DF7E-012A-8F85-2D63D33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864774"/>
            <a:ext cx="753683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update( ) üçündə.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7CD4-7835-708D-C43B-55001FAA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37" y="304232"/>
            <a:ext cx="4191363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10160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new PostResource($post) </a:t>
            </a:r>
            <a:r>
              <a:rPr lang="en-US" sz="1400"/>
              <a:t>hissəsi deyir ki, yaradılan </a:t>
            </a:r>
            <a:r>
              <a:rPr lang="en-US" sz="1400" b="1"/>
              <a:t>$post </a:t>
            </a:r>
            <a:r>
              <a:rPr lang="en-US" sz="1400"/>
              <a:t>modelini </a:t>
            </a:r>
            <a:r>
              <a:rPr lang="en-US" sz="1400" b="1"/>
              <a:t>PostResource</a:t>
            </a:r>
            <a:r>
              <a:rPr lang="en-US" sz="1400"/>
              <a:t> vasitəsilə </a:t>
            </a:r>
            <a:r>
              <a:rPr lang="en-US" sz="1400" b="1"/>
              <a:t>JSON</a:t>
            </a:r>
            <a:r>
              <a:rPr lang="en-US" sz="1400"/>
              <a:t> formatına çevir.</a:t>
            </a:r>
            <a:endParaRPr lang="az-Latn-AZ" sz="1400"/>
          </a:p>
          <a:p>
            <a:endParaRPr lang="az-Latn-AZ" sz="1400"/>
          </a:p>
          <a:p>
            <a:r>
              <a:rPr lang="en-US" sz="1400" b="1"/>
              <a:t>PostResource</a:t>
            </a:r>
            <a:r>
              <a:rPr lang="en-US" sz="1400"/>
              <a:t> → </a:t>
            </a:r>
            <a:r>
              <a:rPr lang="az-Latn-AZ" sz="1400"/>
              <a:t>avtomatik olaraq </a:t>
            </a:r>
            <a:r>
              <a:rPr lang="en-US" sz="1400"/>
              <a:t>modelin </a:t>
            </a:r>
            <a:r>
              <a:rPr lang="en-US" sz="1400" b="1"/>
              <a:t>toArray()</a:t>
            </a:r>
            <a:r>
              <a:rPr lang="en-US" sz="1400"/>
              <a:t> metodunu işə salır və </a:t>
            </a:r>
            <a:r>
              <a:rPr lang="en-US" sz="1400" b="1"/>
              <a:t>JSON</a:t>
            </a:r>
            <a:r>
              <a:rPr lang="en-US" sz="1400"/>
              <a:t>-a yalnız </a:t>
            </a:r>
            <a:r>
              <a:rPr lang="en-US" sz="1400" i="1"/>
              <a:t>təyin olunmuş sahələri </a:t>
            </a:r>
            <a:r>
              <a:rPr lang="en-US" sz="1400"/>
              <a:t>və </a:t>
            </a:r>
            <a:r>
              <a:rPr lang="en-US" sz="1400" i="1"/>
              <a:t>nested</a:t>
            </a:r>
            <a:r>
              <a:rPr lang="en-US" sz="1400"/>
              <a:t> </a:t>
            </a:r>
            <a:r>
              <a:rPr lang="en-US" sz="1400" i="1"/>
              <a:t>author</a:t>
            </a:r>
            <a:r>
              <a:rPr lang="en-US" sz="1400"/>
              <a:t> məlumatını daxil edir.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EAA27-17A7-CAB2-2840-5249244C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707"/>
            <a:ext cx="4119811" cy="5809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67C04-3481-CFF1-F7D9-5844F218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67" y="2232336"/>
            <a:ext cx="7536833" cy="4633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EB44D-734D-86F8-B89B-ADA1705B16FA}"/>
              </a:ext>
            </a:extLst>
          </p:cNvPr>
          <p:cNvSpPr txBox="1"/>
          <p:nvPr/>
        </p:nvSpPr>
        <p:spPr>
          <a:xfrm>
            <a:off x="4655167" y="1674614"/>
            <a:ext cx="753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Ancaq elə ola bilər ki, yeni məlumat əlavə edən zaman </a:t>
            </a:r>
            <a:r>
              <a:rPr lang="az-Latn-AZ" sz="1400" b="1" i="1">
                <a:solidFill>
                  <a:srgbClr val="0070C0"/>
                </a:solidFill>
              </a:rPr>
              <a:t>nested author </a:t>
            </a:r>
            <a:r>
              <a:rPr lang="az-Latn-AZ" sz="1400"/>
              <a:t>məlumatlarını görmək istəməyək. Hal-hazırda həmin məlumatlar PostResource –dan avtomatik olaraq gəlir.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Bunun üçün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edə bilərik.</a:t>
            </a:r>
          </a:p>
          <a:p>
            <a:endParaRPr lang="az-Latn-AZ" sz="1600"/>
          </a:p>
          <a:p>
            <a:r>
              <a:rPr lang="en-US" sz="1600" b="1">
                <a:solidFill>
                  <a:srgbClr val="FF0000"/>
                </a:solidFill>
              </a:rPr>
              <a:t>'author' =&gt; new UserResource($this-&gt;whenLoaded('author')) </a:t>
            </a:r>
            <a:r>
              <a:rPr lang="en-US" sz="1600"/>
              <a:t>yazısı deyir ki, </a:t>
            </a:r>
            <a:r>
              <a:rPr lang="en-US" sz="1600" b="1"/>
              <a:t>author</a:t>
            </a:r>
            <a:r>
              <a:rPr lang="en-US" sz="1600"/>
              <a:t> məlumatını yalnız</a:t>
            </a:r>
            <a:r>
              <a:rPr lang="az-Latn-AZ" sz="1600"/>
              <a:t>,</a:t>
            </a:r>
            <a:r>
              <a:rPr lang="en-US" sz="1600"/>
              <a:t> relationship (author) əvvəlcədən load edilibsə (eager loaded) JSON-a daxil et.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Bu yanaşma istəyə görə nested məlumat göstərmək və lazımsız yükdən qaçmaq üçündür.</a:t>
            </a:r>
            <a:endParaRPr lang="az-Latn-AZ" sz="1600"/>
          </a:p>
          <a:p>
            <a:endParaRPr lang="az-Latn-AZ" sz="1600"/>
          </a:p>
          <a:p>
            <a:r>
              <a:rPr lang="en-US" sz="1600"/>
              <a:t>Beləliklə, </a:t>
            </a:r>
            <a:r>
              <a:rPr lang="en-US" sz="1600" b="1">
                <a:solidFill>
                  <a:srgbClr val="00B050"/>
                </a:solidFill>
              </a:rPr>
              <a:t>store</a:t>
            </a:r>
            <a:r>
              <a:rPr lang="en-US" sz="1600"/>
              <a:t> əməliyyatında müəllif məlumatını göstərmək istəmirsənsə, sadəcə author-</a:t>
            </a:r>
            <a:r>
              <a:rPr lang="az-Latn-AZ" sz="1600"/>
              <a:t>u</a:t>
            </a:r>
            <a:r>
              <a:rPr lang="en-US" sz="1600"/>
              <a:t> load etməzsən və JSON-da görünməz.</a:t>
            </a:r>
            <a:endParaRPr lang="ru-RU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598E8-A4A8-4AAB-F9CB-8E1F9285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2486490"/>
            <a:ext cx="7552074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5384908" cy="33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Ancaq bu səfərdə, </a:t>
            </a:r>
            <a:r>
              <a:rPr lang="en-US" sz="1600" b="1">
                <a:solidFill>
                  <a:srgbClr val="FF0000"/>
                </a:solidFill>
              </a:rPr>
              <a:t>whenLoaded</a:t>
            </a:r>
            <a:r>
              <a:rPr lang="az-Latn-AZ" sz="1600" b="1">
                <a:solidFill>
                  <a:srgbClr val="FF0000"/>
                </a:solidFill>
              </a:rPr>
              <a:t>( ) </a:t>
            </a:r>
            <a:r>
              <a:rPr lang="az-Latn-AZ" sz="1600"/>
              <a:t>funksiyasından istifadə etdiyimiz üçün, </a:t>
            </a:r>
            <a:r>
              <a:rPr lang="az-Latn-AZ" sz="1600" b="1"/>
              <a:t>index() </a:t>
            </a:r>
            <a:r>
              <a:rPr lang="az-Latn-AZ" sz="1600"/>
              <a:t>metodu </a:t>
            </a:r>
            <a:r>
              <a:rPr lang="az-Latn-AZ" sz="1600" b="1"/>
              <a:t>author</a:t>
            </a:r>
            <a:r>
              <a:rPr lang="az-Latn-AZ" sz="1600"/>
              <a:t> məlumatlarını göstərmir.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Bunun səbəbi isə </a:t>
            </a:r>
            <a:r>
              <a:rPr lang="az-Latn-AZ" sz="1600" b="1"/>
              <a:t>$this-&gt;whenLoaded('author') </a:t>
            </a:r>
            <a:r>
              <a:rPr lang="az-Latn-AZ" sz="1600"/>
              <a:t>→ əgər </a:t>
            </a:r>
            <a:r>
              <a:rPr lang="az-Latn-AZ" sz="1600" b="1">
                <a:solidFill>
                  <a:srgbClr val="FF0000"/>
                </a:solidFill>
              </a:rPr>
              <a:t>$post-&gt;load('author') </a:t>
            </a:r>
            <a:r>
              <a:rPr lang="az-Latn-AZ" sz="1600"/>
              <a:t>və ya </a:t>
            </a:r>
            <a:r>
              <a:rPr lang="az-Latn-AZ" sz="1600" b="1">
                <a:solidFill>
                  <a:srgbClr val="FF0000"/>
                </a:solidFill>
              </a:rPr>
              <a:t>with('author') </a:t>
            </a:r>
            <a:r>
              <a:rPr lang="az-Latn-AZ" sz="1600"/>
              <a:t>çağırılıbsa, author JSON-a əlavə olunur, yoxsa heç bir şey gəlmir.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Növbəti slaydda əlavə edək...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BED02-FA6A-FCD7-C94A-53936834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08" y="0"/>
            <a:ext cx="680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6969</Words>
  <Application>Microsoft Office PowerPoint</Application>
  <PresentationFormat>Widescreen</PresentationFormat>
  <Paragraphs>842</Paragraphs>
  <Slides>188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5" baseType="lpstr">
      <vt:lpstr>Aptos</vt:lpstr>
      <vt:lpstr>Aptos Display</vt:lpstr>
      <vt:lpstr>Arial</vt:lpstr>
      <vt:lpstr>CaskaydiaCove Nerd Font Mono</vt:lpstr>
      <vt:lpstr>IBMPlexMono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225</cp:revision>
  <dcterms:created xsi:type="dcterms:W3CDTF">2026-01-16T14:58:09Z</dcterms:created>
  <dcterms:modified xsi:type="dcterms:W3CDTF">2026-01-20T13:44:34Z</dcterms:modified>
</cp:coreProperties>
</file>